
<file path=[Content_Types].xml><?xml version="1.0" encoding="utf-8"?>
<Types xmlns="http://schemas.openxmlformats.org/package/2006/content-types">
  <Default Extension="emf" ContentType="image/x-emf"/>
  <Default Extension="jpeg" ContentType="image/jpeg"/>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1"/>
  </p:notesMasterIdLst>
  <p:handoutMasterIdLst>
    <p:handoutMasterId r:id="rId32"/>
  </p:handoutMasterIdLst>
  <p:sldIdLst>
    <p:sldId id="256" r:id="rId2"/>
    <p:sldId id="299" r:id="rId3"/>
    <p:sldId id="300" r:id="rId4"/>
    <p:sldId id="301" r:id="rId5"/>
    <p:sldId id="297" r:id="rId6"/>
    <p:sldId id="308" r:id="rId7"/>
    <p:sldId id="284" r:id="rId8"/>
    <p:sldId id="258" r:id="rId9"/>
    <p:sldId id="257" r:id="rId10"/>
    <p:sldId id="259" r:id="rId11"/>
    <p:sldId id="302" r:id="rId12"/>
    <p:sldId id="260" r:id="rId13"/>
    <p:sldId id="261" r:id="rId14"/>
    <p:sldId id="303" r:id="rId15"/>
    <p:sldId id="262" r:id="rId16"/>
    <p:sldId id="304" r:id="rId17"/>
    <p:sldId id="263" r:id="rId18"/>
    <p:sldId id="266" r:id="rId19"/>
    <p:sldId id="264" r:id="rId20"/>
    <p:sldId id="298" r:id="rId21"/>
    <p:sldId id="286" r:id="rId22"/>
    <p:sldId id="291" r:id="rId23"/>
    <p:sldId id="290" r:id="rId24"/>
    <p:sldId id="306" r:id="rId25"/>
    <p:sldId id="267" r:id="rId26"/>
    <p:sldId id="268" r:id="rId27"/>
    <p:sldId id="305" r:id="rId28"/>
    <p:sldId id="270" r:id="rId29"/>
    <p:sldId id="307" r:id="rId30"/>
  </p:sldIdLst>
  <p:sldSz cx="9144000" cy="6858000" type="screen4x3"/>
  <p:notesSz cx="7010400" cy="9296400"/>
  <p:defaultTextStyle>
    <a:defPPr>
      <a:defRPr lang="en-US"/>
    </a:defPPr>
    <a:lvl1pPr algn="l" rtl="0" fontAlgn="base">
      <a:spcBef>
        <a:spcPct val="0"/>
      </a:spcBef>
      <a:spcAft>
        <a:spcPct val="0"/>
      </a:spcAft>
      <a:defRPr sz="2400" b="1" kern="1200">
        <a:solidFill>
          <a:schemeClr val="accent2"/>
        </a:solidFill>
        <a:latin typeface="Times New Roman" pitchFamily="18" charset="0"/>
        <a:ea typeface="+mn-ea"/>
        <a:cs typeface="+mn-cs"/>
      </a:defRPr>
    </a:lvl1pPr>
    <a:lvl2pPr marL="457200" algn="l" rtl="0" fontAlgn="base">
      <a:spcBef>
        <a:spcPct val="0"/>
      </a:spcBef>
      <a:spcAft>
        <a:spcPct val="0"/>
      </a:spcAft>
      <a:defRPr sz="2400" b="1" kern="1200">
        <a:solidFill>
          <a:schemeClr val="accent2"/>
        </a:solidFill>
        <a:latin typeface="Times New Roman" pitchFamily="18" charset="0"/>
        <a:ea typeface="+mn-ea"/>
        <a:cs typeface="+mn-cs"/>
      </a:defRPr>
    </a:lvl2pPr>
    <a:lvl3pPr marL="914400" algn="l" rtl="0" fontAlgn="base">
      <a:spcBef>
        <a:spcPct val="0"/>
      </a:spcBef>
      <a:spcAft>
        <a:spcPct val="0"/>
      </a:spcAft>
      <a:defRPr sz="2400" b="1" kern="1200">
        <a:solidFill>
          <a:schemeClr val="accent2"/>
        </a:solidFill>
        <a:latin typeface="Times New Roman" pitchFamily="18" charset="0"/>
        <a:ea typeface="+mn-ea"/>
        <a:cs typeface="+mn-cs"/>
      </a:defRPr>
    </a:lvl3pPr>
    <a:lvl4pPr marL="1371600" algn="l" rtl="0" fontAlgn="base">
      <a:spcBef>
        <a:spcPct val="0"/>
      </a:spcBef>
      <a:spcAft>
        <a:spcPct val="0"/>
      </a:spcAft>
      <a:defRPr sz="2400" b="1" kern="1200">
        <a:solidFill>
          <a:schemeClr val="accent2"/>
        </a:solidFill>
        <a:latin typeface="Times New Roman" pitchFamily="18" charset="0"/>
        <a:ea typeface="+mn-ea"/>
        <a:cs typeface="+mn-cs"/>
      </a:defRPr>
    </a:lvl4pPr>
    <a:lvl5pPr marL="1828800" algn="l" rtl="0" fontAlgn="base">
      <a:spcBef>
        <a:spcPct val="0"/>
      </a:spcBef>
      <a:spcAft>
        <a:spcPct val="0"/>
      </a:spcAft>
      <a:defRPr sz="2400" b="1" kern="1200">
        <a:solidFill>
          <a:schemeClr val="accent2"/>
        </a:solidFill>
        <a:latin typeface="Times New Roman" pitchFamily="18" charset="0"/>
        <a:ea typeface="+mn-ea"/>
        <a:cs typeface="+mn-cs"/>
      </a:defRPr>
    </a:lvl5pPr>
    <a:lvl6pPr marL="2286000" algn="l" defTabSz="914400" rtl="0" eaLnBrk="1" latinLnBrk="0" hangingPunct="1">
      <a:defRPr sz="2400" b="1" kern="1200">
        <a:solidFill>
          <a:schemeClr val="accent2"/>
        </a:solidFill>
        <a:latin typeface="Times New Roman" pitchFamily="18" charset="0"/>
        <a:ea typeface="+mn-ea"/>
        <a:cs typeface="+mn-cs"/>
      </a:defRPr>
    </a:lvl6pPr>
    <a:lvl7pPr marL="2743200" algn="l" defTabSz="914400" rtl="0" eaLnBrk="1" latinLnBrk="0" hangingPunct="1">
      <a:defRPr sz="2400" b="1" kern="1200">
        <a:solidFill>
          <a:schemeClr val="accent2"/>
        </a:solidFill>
        <a:latin typeface="Times New Roman" pitchFamily="18" charset="0"/>
        <a:ea typeface="+mn-ea"/>
        <a:cs typeface="+mn-cs"/>
      </a:defRPr>
    </a:lvl7pPr>
    <a:lvl8pPr marL="3200400" algn="l" defTabSz="914400" rtl="0" eaLnBrk="1" latinLnBrk="0" hangingPunct="1">
      <a:defRPr sz="2400" b="1" kern="1200">
        <a:solidFill>
          <a:schemeClr val="accent2"/>
        </a:solidFill>
        <a:latin typeface="Times New Roman" pitchFamily="18" charset="0"/>
        <a:ea typeface="+mn-ea"/>
        <a:cs typeface="+mn-cs"/>
      </a:defRPr>
    </a:lvl8pPr>
    <a:lvl9pPr marL="3657600" algn="l" defTabSz="914400" rtl="0" eaLnBrk="1" latinLnBrk="0" hangingPunct="1">
      <a:defRPr sz="2400" b="1" kern="1200">
        <a:solidFill>
          <a:schemeClr val="accent2"/>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0066"/>
    <a:srgbClr val="FFFF99"/>
    <a:srgbClr val="FFFF66"/>
    <a:srgbClr val="339933"/>
    <a:srgbClr val="FF0000"/>
    <a:srgbClr val="FFFFCC"/>
    <a:srgbClr val="FFFF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0053" autoAdjust="0"/>
  </p:normalViewPr>
  <p:slideViewPr>
    <p:cSldViewPr>
      <p:cViewPr>
        <p:scale>
          <a:sx n="73" d="100"/>
          <a:sy n="73" d="100"/>
        </p:scale>
        <p:origin x="-125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55" d="100"/>
          <a:sy n="55" d="100"/>
        </p:scale>
        <p:origin x="-185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37523" cy="464662"/>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defTabSz="932330">
              <a:defRPr sz="1200"/>
            </a:lvl1pPr>
          </a:lstStyle>
          <a:p>
            <a:endParaRPr lang="en-US" dirty="0"/>
          </a:p>
        </p:txBody>
      </p:sp>
      <p:sp>
        <p:nvSpPr>
          <p:cNvPr id="34819" name="Rectangle 3"/>
          <p:cNvSpPr>
            <a:spLocks noGrp="1" noChangeArrowheads="1"/>
          </p:cNvSpPr>
          <p:nvPr>
            <p:ph type="dt" sz="quarter" idx="1"/>
          </p:nvPr>
        </p:nvSpPr>
        <p:spPr bwMode="auto">
          <a:xfrm>
            <a:off x="3972877" y="0"/>
            <a:ext cx="3037523" cy="464662"/>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algn="r" defTabSz="932330">
              <a:defRPr sz="1200"/>
            </a:lvl1pPr>
          </a:lstStyle>
          <a:p>
            <a:endParaRPr lang="en-US" dirty="0"/>
          </a:p>
        </p:txBody>
      </p:sp>
      <p:sp>
        <p:nvSpPr>
          <p:cNvPr id="34820" name="Rectangle 4"/>
          <p:cNvSpPr>
            <a:spLocks noGrp="1" noChangeArrowheads="1"/>
          </p:cNvSpPr>
          <p:nvPr>
            <p:ph type="ftr" sz="quarter" idx="2"/>
          </p:nvPr>
        </p:nvSpPr>
        <p:spPr bwMode="auto">
          <a:xfrm>
            <a:off x="0" y="8831740"/>
            <a:ext cx="3037523" cy="464661"/>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defTabSz="932330">
              <a:defRPr sz="1200"/>
            </a:lvl1pPr>
          </a:lstStyle>
          <a:p>
            <a:endParaRPr lang="en-US" dirty="0"/>
          </a:p>
        </p:txBody>
      </p:sp>
      <p:sp>
        <p:nvSpPr>
          <p:cNvPr id="34821" name="Rectangle 5"/>
          <p:cNvSpPr>
            <a:spLocks noGrp="1" noChangeArrowheads="1"/>
          </p:cNvSpPr>
          <p:nvPr>
            <p:ph type="sldNum" sz="quarter" idx="3"/>
          </p:nvPr>
        </p:nvSpPr>
        <p:spPr bwMode="auto">
          <a:xfrm>
            <a:off x="3972877" y="8831740"/>
            <a:ext cx="3037523" cy="464661"/>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algn="r" defTabSz="932330">
              <a:defRPr sz="1200"/>
            </a:lvl1pPr>
          </a:lstStyle>
          <a:p>
            <a:fld id="{387F6A9C-3CEF-4AA2-A8E1-D5CD4206FEF4}" type="slidenum">
              <a:rPr lang="en-US"/>
              <a:pPr/>
              <a:t>‹#›</a:t>
            </a:fld>
            <a:endParaRPr lang="en-US" dirty="0"/>
          </a:p>
        </p:txBody>
      </p:sp>
    </p:spTree>
    <p:extLst>
      <p:ext uri="{BB962C8B-B14F-4D97-AF65-F5344CB8AC3E}">
        <p14:creationId xmlns:p14="http://schemas.microsoft.com/office/powerpoint/2010/main" val="1410054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523" cy="464662"/>
          </a:xfrm>
          <a:prstGeom prst="rect">
            <a:avLst/>
          </a:prstGeom>
        </p:spPr>
        <p:txBody>
          <a:bodyPr vert="horz" lIns="91330" tIns="45665" rIns="91330" bIns="45665" rtlCol="0"/>
          <a:lstStyle>
            <a:lvl1pPr algn="l">
              <a:defRPr sz="1200"/>
            </a:lvl1pPr>
          </a:lstStyle>
          <a:p>
            <a:endParaRPr lang="en-US" dirty="0"/>
          </a:p>
        </p:txBody>
      </p:sp>
      <p:sp>
        <p:nvSpPr>
          <p:cNvPr id="3" name="Date Placeholder 2"/>
          <p:cNvSpPr>
            <a:spLocks noGrp="1"/>
          </p:cNvSpPr>
          <p:nvPr>
            <p:ph type="dt" idx="1"/>
          </p:nvPr>
        </p:nvSpPr>
        <p:spPr>
          <a:xfrm>
            <a:off x="3971292" y="0"/>
            <a:ext cx="3037523" cy="464662"/>
          </a:xfrm>
          <a:prstGeom prst="rect">
            <a:avLst/>
          </a:prstGeom>
        </p:spPr>
        <p:txBody>
          <a:bodyPr vert="horz" lIns="91330" tIns="45665" rIns="91330" bIns="45665" rtlCol="0"/>
          <a:lstStyle>
            <a:lvl1pPr algn="r">
              <a:defRPr sz="1200"/>
            </a:lvl1pPr>
          </a:lstStyle>
          <a:p>
            <a:fld id="{FA808DD1-2005-46DE-A0ED-1D5C70557E44}" type="datetimeFigureOut">
              <a:rPr lang="en-US" smtClean="0"/>
              <a:pPr/>
              <a:t>1/23/2017</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330" tIns="45665" rIns="91330" bIns="45665" rtlCol="0" anchor="ctr"/>
          <a:lstStyle/>
          <a:p>
            <a:endParaRPr lang="en-US" dirty="0"/>
          </a:p>
        </p:txBody>
      </p:sp>
      <p:sp>
        <p:nvSpPr>
          <p:cNvPr id="5" name="Notes Placeholder 4"/>
          <p:cNvSpPr>
            <a:spLocks noGrp="1"/>
          </p:cNvSpPr>
          <p:nvPr>
            <p:ph type="body" sz="quarter" idx="3"/>
          </p:nvPr>
        </p:nvSpPr>
        <p:spPr>
          <a:xfrm>
            <a:off x="700723" y="4415077"/>
            <a:ext cx="5608954" cy="4183539"/>
          </a:xfrm>
          <a:prstGeom prst="rect">
            <a:avLst/>
          </a:prstGeom>
        </p:spPr>
        <p:txBody>
          <a:bodyPr vert="horz" lIns="91330" tIns="45665" rIns="91330" bIns="456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153"/>
            <a:ext cx="3037523" cy="464662"/>
          </a:xfrm>
          <a:prstGeom prst="rect">
            <a:avLst/>
          </a:prstGeom>
        </p:spPr>
        <p:txBody>
          <a:bodyPr vert="horz" lIns="91330" tIns="45665" rIns="91330" bIns="456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292" y="8830153"/>
            <a:ext cx="3037523" cy="464662"/>
          </a:xfrm>
          <a:prstGeom prst="rect">
            <a:avLst/>
          </a:prstGeom>
        </p:spPr>
        <p:txBody>
          <a:bodyPr vert="horz" lIns="91330" tIns="45665" rIns="91330" bIns="45665" rtlCol="0" anchor="b"/>
          <a:lstStyle>
            <a:lvl1pPr algn="r">
              <a:defRPr sz="1200"/>
            </a:lvl1pPr>
          </a:lstStyle>
          <a:p>
            <a:fld id="{202653B6-4AE6-4920-A2C8-590B561603DB}" type="slidenum">
              <a:rPr lang="en-US" smtClean="0"/>
              <a:pPr/>
              <a:t>‹#›</a:t>
            </a:fld>
            <a:endParaRPr lang="en-US" dirty="0"/>
          </a:p>
        </p:txBody>
      </p:sp>
    </p:spTree>
    <p:extLst>
      <p:ext uri="{BB962C8B-B14F-4D97-AF65-F5344CB8AC3E}">
        <p14:creationId xmlns:p14="http://schemas.microsoft.com/office/powerpoint/2010/main" val="655750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17</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18</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19</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20</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21</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22</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23</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25</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26</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28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12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653B6-4AE6-4920-A2C8-590B561603DB}" type="slidenum">
              <a:rPr lang="en-US" smtClean="0"/>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7C3C75-4538-4FC5-ABF5-28422EF7CC2E}" type="slidenum">
              <a:rPr lang="en-US" smtClean="0"/>
              <a:pPr/>
              <a:t>‹#›</a:t>
            </a:fld>
            <a:endParaRPr lang="en-US" dirty="0"/>
          </a:p>
        </p:txBody>
      </p:sp>
    </p:spTree>
    <p:extLst>
      <p:ext uri="{BB962C8B-B14F-4D97-AF65-F5344CB8AC3E}">
        <p14:creationId xmlns:p14="http://schemas.microsoft.com/office/powerpoint/2010/main" val="2446799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06C44-A42A-4390-BF22-311A68232DA2}" type="slidenum">
              <a:rPr lang="en-US" smtClean="0"/>
              <a:pPr/>
              <a:t>‹#›</a:t>
            </a:fld>
            <a:endParaRPr lang="en-US" dirty="0"/>
          </a:p>
        </p:txBody>
      </p:sp>
    </p:spTree>
    <p:extLst>
      <p:ext uri="{BB962C8B-B14F-4D97-AF65-F5344CB8AC3E}">
        <p14:creationId xmlns:p14="http://schemas.microsoft.com/office/powerpoint/2010/main" val="656022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6162CE-3320-4760-8FE2-0DBF48C9ED26}" type="slidenum">
              <a:rPr lang="en-US" smtClean="0"/>
              <a:pPr/>
              <a:t>‹#›</a:t>
            </a:fld>
            <a:endParaRPr lang="en-US" dirty="0"/>
          </a:p>
        </p:txBody>
      </p:sp>
    </p:spTree>
    <p:extLst>
      <p:ext uri="{BB962C8B-B14F-4D97-AF65-F5344CB8AC3E}">
        <p14:creationId xmlns:p14="http://schemas.microsoft.com/office/powerpoint/2010/main" val="545543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17CA0-FC00-48D5-AA2F-308DDA15D751}" type="slidenum">
              <a:rPr lang="en-US" smtClean="0"/>
              <a:pPr/>
              <a:t>‹#›</a:t>
            </a:fld>
            <a:endParaRPr lang="en-US" dirty="0"/>
          </a:p>
        </p:txBody>
      </p:sp>
    </p:spTree>
    <p:extLst>
      <p:ext uri="{BB962C8B-B14F-4D97-AF65-F5344CB8AC3E}">
        <p14:creationId xmlns:p14="http://schemas.microsoft.com/office/powerpoint/2010/main" val="1846895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568D44-F38C-46AA-8C58-759F1E7828A5}" type="slidenum">
              <a:rPr lang="en-US" smtClean="0"/>
              <a:pPr/>
              <a:t>‹#›</a:t>
            </a:fld>
            <a:endParaRPr lang="en-US" dirty="0"/>
          </a:p>
        </p:txBody>
      </p:sp>
    </p:spTree>
    <p:extLst>
      <p:ext uri="{BB962C8B-B14F-4D97-AF65-F5344CB8AC3E}">
        <p14:creationId xmlns:p14="http://schemas.microsoft.com/office/powerpoint/2010/main" val="732408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BAD5C6-1839-473C-8C31-AD2D3BD438C5}" type="slidenum">
              <a:rPr lang="en-US" smtClean="0"/>
              <a:pPr/>
              <a:t>‹#›</a:t>
            </a:fld>
            <a:endParaRPr lang="en-US" dirty="0"/>
          </a:p>
        </p:txBody>
      </p:sp>
    </p:spTree>
    <p:extLst>
      <p:ext uri="{BB962C8B-B14F-4D97-AF65-F5344CB8AC3E}">
        <p14:creationId xmlns:p14="http://schemas.microsoft.com/office/powerpoint/2010/main" val="2804796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6EC5E5-7036-4C08-BC18-9F05757F188C}" type="slidenum">
              <a:rPr lang="en-US" smtClean="0"/>
              <a:pPr/>
              <a:t>‹#›</a:t>
            </a:fld>
            <a:endParaRPr lang="en-US" dirty="0"/>
          </a:p>
        </p:txBody>
      </p:sp>
    </p:spTree>
    <p:extLst>
      <p:ext uri="{BB962C8B-B14F-4D97-AF65-F5344CB8AC3E}">
        <p14:creationId xmlns:p14="http://schemas.microsoft.com/office/powerpoint/2010/main" val="245826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0E0201-9FA4-4D18-93DA-BF30764135FB}" type="slidenum">
              <a:rPr lang="en-US" smtClean="0"/>
              <a:pPr/>
              <a:t>‹#›</a:t>
            </a:fld>
            <a:endParaRPr lang="en-US" dirty="0"/>
          </a:p>
        </p:txBody>
      </p:sp>
    </p:spTree>
    <p:extLst>
      <p:ext uri="{BB962C8B-B14F-4D97-AF65-F5344CB8AC3E}">
        <p14:creationId xmlns:p14="http://schemas.microsoft.com/office/powerpoint/2010/main" val="3509040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150A1B-7C4D-4F96-B0EB-2AA778AD1EB5}" type="slidenum">
              <a:rPr lang="en-US" smtClean="0"/>
              <a:pPr/>
              <a:t>‹#›</a:t>
            </a:fld>
            <a:endParaRPr lang="en-US" dirty="0"/>
          </a:p>
        </p:txBody>
      </p:sp>
    </p:spTree>
    <p:extLst>
      <p:ext uri="{BB962C8B-B14F-4D97-AF65-F5344CB8AC3E}">
        <p14:creationId xmlns:p14="http://schemas.microsoft.com/office/powerpoint/2010/main" val="3943846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765333-081F-4E79-BBF7-EC0D76364B69}" type="slidenum">
              <a:rPr lang="en-US" smtClean="0"/>
              <a:pPr/>
              <a:t>‹#›</a:t>
            </a:fld>
            <a:endParaRPr lang="en-US" dirty="0"/>
          </a:p>
        </p:txBody>
      </p:sp>
    </p:spTree>
    <p:extLst>
      <p:ext uri="{BB962C8B-B14F-4D97-AF65-F5344CB8AC3E}">
        <p14:creationId xmlns:p14="http://schemas.microsoft.com/office/powerpoint/2010/main" val="507597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C88F28-0B8A-46F2-8F64-3088BDD2A551}" type="slidenum">
              <a:rPr lang="en-US" smtClean="0"/>
              <a:pPr/>
              <a:t>‹#›</a:t>
            </a:fld>
            <a:endParaRPr lang="en-US" dirty="0"/>
          </a:p>
        </p:txBody>
      </p:sp>
    </p:spTree>
    <p:extLst>
      <p:ext uri="{BB962C8B-B14F-4D97-AF65-F5344CB8AC3E}">
        <p14:creationId xmlns:p14="http://schemas.microsoft.com/office/powerpoint/2010/main" val="336855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69373-B099-44F5-B60B-0C34FD7048C5}" type="slidenum">
              <a:rPr lang="en-US" smtClean="0"/>
              <a:pPr/>
              <a:t>‹#›</a:t>
            </a:fld>
            <a:endParaRPr lang="en-US" dirty="0"/>
          </a:p>
        </p:txBody>
      </p:sp>
    </p:spTree>
    <p:extLst>
      <p:ext uri="{BB962C8B-B14F-4D97-AF65-F5344CB8AC3E}">
        <p14:creationId xmlns:p14="http://schemas.microsoft.com/office/powerpoint/2010/main" val="123916737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5.docx"/><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6.docx"/><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Word_Document7.docx"/><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0.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Word_Document8.docx"/><Relationship Id="rId2" Type="http://schemas.openxmlformats.org/officeDocument/2006/relationships/slideLayout" Target="../slideLayouts/slideLayout8.xml"/><Relationship Id="rId1" Type="http://schemas.openxmlformats.org/officeDocument/2006/relationships/vmlDrawing" Target="../drawings/vmlDrawing8.vml"/><Relationship Id="rId4" Type="http://schemas.openxmlformats.org/officeDocument/2006/relationships/image" Target="../media/image12.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mailto:kurban@msddecatur.k12.in.us" TargetMode="External"/><Relationship Id="rId2" Type="http://schemas.openxmlformats.org/officeDocument/2006/relationships/hyperlink" Target="mailto:jjack@msddecatur.k12.in.u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8.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8.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package" Target="../embeddings/Microsoft_Word_Document4.docx"/></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1143000"/>
            <a:ext cx="3581400" cy="1143000"/>
          </a:xfrm>
        </p:spPr>
        <p:txBody>
          <a:bodyPr>
            <a:normAutofit fontScale="90000"/>
          </a:bodyPr>
          <a:lstStyle/>
          <a:p>
            <a:r>
              <a:rPr lang="en-US" sz="4800" b="1" dirty="0">
                <a:latin typeface="Joanna MT" pitchFamily="18" charset="0"/>
              </a:rPr>
              <a:t>The Choice  </a:t>
            </a:r>
            <a:br>
              <a:rPr lang="en-US" sz="4800" b="1" dirty="0">
                <a:latin typeface="Joanna MT" pitchFamily="18" charset="0"/>
              </a:rPr>
            </a:br>
            <a:r>
              <a:rPr lang="en-US" sz="4800" b="1" dirty="0">
                <a:latin typeface="Joanna MT" pitchFamily="18" charset="0"/>
              </a:rPr>
              <a:t>Academy</a:t>
            </a:r>
            <a:endParaRPr lang="en-US" sz="4800" b="1" dirty="0">
              <a:latin typeface="Joanna MT" pitchFamily="18" charset="0"/>
            </a:endParaRPr>
          </a:p>
        </p:txBody>
      </p:sp>
      <p:sp>
        <p:nvSpPr>
          <p:cNvPr id="2051" name="Rectangle 3"/>
          <p:cNvSpPr>
            <a:spLocks noGrp="1" noChangeArrowheads="1"/>
          </p:cNvSpPr>
          <p:nvPr>
            <p:ph type="subTitle" idx="1"/>
          </p:nvPr>
        </p:nvSpPr>
        <p:spPr>
          <a:xfrm>
            <a:off x="1371600" y="3124200"/>
            <a:ext cx="6400800" cy="2514600"/>
          </a:xfrm>
        </p:spPr>
        <p:txBody>
          <a:bodyPr>
            <a:normAutofit/>
          </a:bodyPr>
          <a:lstStyle/>
          <a:p>
            <a:r>
              <a:rPr lang="en-US" sz="4400" b="1" dirty="0" smtClean="0">
                <a:solidFill>
                  <a:schemeClr val="tx1"/>
                </a:solidFill>
              </a:rPr>
              <a:t>Scheduling Meeting</a:t>
            </a:r>
            <a:endParaRPr lang="en-US" sz="4400" b="1" dirty="0">
              <a:solidFill>
                <a:schemeClr val="tx1"/>
              </a:solidFill>
            </a:endParaRPr>
          </a:p>
          <a:p>
            <a:r>
              <a:rPr lang="en-US" sz="2400" b="1" dirty="0" smtClean="0">
                <a:solidFill>
                  <a:schemeClr val="tx1"/>
                </a:solidFill>
              </a:rPr>
              <a:t>For</a:t>
            </a:r>
          </a:p>
          <a:p>
            <a:r>
              <a:rPr lang="en-US" sz="4400" b="1" dirty="0" smtClean="0">
                <a:solidFill>
                  <a:schemeClr val="tx1"/>
                </a:solidFill>
              </a:rPr>
              <a:t>Incoming Freshmen</a:t>
            </a:r>
            <a:endParaRPr lang="en-US" sz="4400" b="1" dirty="0">
              <a:solidFill>
                <a:schemeClr val="tx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304800"/>
            <a:ext cx="2719751" cy="26517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609600" y="152400"/>
            <a:ext cx="7696200" cy="1107996"/>
          </a:xfrm>
          <a:prstGeom prst="rect">
            <a:avLst/>
          </a:prstGeom>
          <a:noFill/>
          <a:ln w="9525">
            <a:noFill/>
            <a:miter lim="800000"/>
            <a:headEnd/>
            <a:tailEnd/>
          </a:ln>
          <a:effectLst/>
        </p:spPr>
        <p:txBody>
          <a:bodyPr>
            <a:spAutoFit/>
          </a:bodyPr>
          <a:lstStyle/>
          <a:p>
            <a:pPr lvl="0" algn="ctr">
              <a:spcBef>
                <a:spcPct val="50000"/>
              </a:spcBef>
            </a:pPr>
            <a:r>
              <a:rPr lang="en-US" sz="3600" i="1" u="sng" dirty="0" smtClean="0">
                <a:solidFill>
                  <a:srgbClr val="000066"/>
                </a:solidFill>
              </a:rPr>
              <a:t>Specific Curriculum Areas</a:t>
            </a:r>
          </a:p>
          <a:p>
            <a:pPr lvl="0" algn="ctr">
              <a:spcBef>
                <a:spcPct val="50000"/>
              </a:spcBef>
            </a:pPr>
            <a:r>
              <a:rPr lang="en-US" sz="2000" i="1" u="sng" dirty="0" smtClean="0">
                <a:solidFill>
                  <a:srgbClr val="000066"/>
                </a:solidFill>
              </a:rPr>
              <a:t>Underlined</a:t>
            </a:r>
            <a:r>
              <a:rPr lang="en-US" sz="2000" dirty="0" smtClean="0">
                <a:solidFill>
                  <a:srgbClr val="000066"/>
                </a:solidFill>
              </a:rPr>
              <a:t> </a:t>
            </a:r>
            <a:r>
              <a:rPr lang="en-US" sz="2000" dirty="0">
                <a:solidFill>
                  <a:srgbClr val="000066"/>
                </a:solidFill>
              </a:rPr>
              <a:t>courses are taken during your freshman year</a:t>
            </a:r>
          </a:p>
        </p:txBody>
      </p:sp>
      <p:graphicFrame>
        <p:nvGraphicFramePr>
          <p:cNvPr id="5215" name="Group 95"/>
          <p:cNvGraphicFramePr>
            <a:graphicFrameLocks noGrp="1"/>
          </p:cNvGraphicFramePr>
          <p:nvPr>
            <p:extLst>
              <p:ext uri="{D42A27DB-BD31-4B8C-83A1-F6EECF244321}">
                <p14:modId xmlns:p14="http://schemas.microsoft.com/office/powerpoint/2010/main" val="601130666"/>
              </p:ext>
            </p:extLst>
          </p:nvPr>
        </p:nvGraphicFramePr>
        <p:xfrm>
          <a:off x="38101" y="1384658"/>
          <a:ext cx="9067799" cy="5766816"/>
        </p:xfrm>
        <a:graphic>
          <a:graphicData uri="http://schemas.openxmlformats.org/drawingml/2006/table">
            <a:tbl>
              <a:tblPr/>
              <a:tblGrid>
                <a:gridCol w="2324099"/>
                <a:gridCol w="3276600"/>
                <a:gridCol w="3467100"/>
              </a:tblGrid>
              <a:tr h="7751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Core 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 Academic and/or Technical Honors</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2088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sz="5400" b="1" u="sng" dirty="0" smtClean="0">
                          <a:solidFill>
                            <a:schemeClr val="tx1"/>
                          </a:solidFill>
                        </a:rPr>
                        <a:t>English</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8 credits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1" u="sng" strike="noStrike" cap="none" normalizeH="0" baseline="0" dirty="0" smtClean="0">
                          <a:ln>
                            <a:noFill/>
                          </a:ln>
                          <a:solidFill>
                            <a:schemeClr val="tx1"/>
                          </a:solidFill>
                          <a:effectLst/>
                          <a:latin typeface="Times New Roman" pitchFamily="18" charset="0"/>
                        </a:rPr>
                        <a:t>English 9A-B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sng" strike="noStrike" cap="none" normalizeH="0" baseline="0" dirty="0" smtClean="0">
                          <a:ln>
                            <a:noFill/>
                          </a:ln>
                          <a:solidFill>
                            <a:schemeClr val="tx1"/>
                          </a:solidFill>
                          <a:effectLst/>
                          <a:latin typeface="Times New Roman" pitchFamily="18" charset="0"/>
                        </a:rPr>
                        <a:t>(or Honors English 9A-B)</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English 10A-B </a:t>
                      </a:r>
                      <a:r>
                        <a:rPr kumimoji="0" lang="en-US" sz="1300" b="1" i="0" u="none" strike="noStrike" cap="none" normalizeH="0" baseline="0" dirty="0" smtClean="0">
                          <a:ln>
                            <a:noFill/>
                          </a:ln>
                          <a:solidFill>
                            <a:schemeClr val="tx1"/>
                          </a:solidFill>
                          <a:effectLst/>
                          <a:latin typeface="Times New Roman" pitchFamily="18" charset="0"/>
                        </a:rPr>
                        <a:t>(Blocked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             with </a:t>
                      </a:r>
                      <a:r>
                        <a:rPr kumimoji="0" lang="en-US" sz="1300" b="1" i="0" u="none" strike="noStrike" cap="none" normalizeH="0" baseline="0" dirty="0" err="1" smtClean="0">
                          <a:ln>
                            <a:noFill/>
                          </a:ln>
                          <a:solidFill>
                            <a:schemeClr val="tx1"/>
                          </a:solidFill>
                          <a:effectLst/>
                          <a:latin typeface="Times New Roman" pitchFamily="18" charset="0"/>
                        </a:rPr>
                        <a:t>Env</a:t>
                      </a:r>
                      <a:r>
                        <a:rPr kumimoji="0" lang="en-US" sz="1300" b="1" i="0" u="none" strike="noStrike" cap="none" normalizeH="0" baseline="0" dirty="0" smtClean="0">
                          <a:ln>
                            <a:noFill/>
                          </a:ln>
                          <a:solidFill>
                            <a:schemeClr val="tx1"/>
                          </a:solidFill>
                          <a:effectLst/>
                          <a:latin typeface="Times New Roman" pitchFamily="18" charset="0"/>
                        </a:rPr>
                        <a:t>. Science and Speech)</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1" u="none" strike="noStrike" cap="none" normalizeH="0" baseline="0" dirty="0" smtClean="0">
                          <a:ln>
                            <a:noFill/>
                          </a:ln>
                          <a:solidFill>
                            <a:schemeClr val="tx1"/>
                          </a:solidFill>
                          <a:effectLst/>
                          <a:latin typeface="Times New Roman" pitchFamily="18" charset="0"/>
                        </a:rPr>
                        <a:t>(or Honors English 10A-B)</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600" b="1" i="1"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English 11A-B </a:t>
                      </a:r>
                      <a:r>
                        <a:rPr kumimoji="0" lang="en-US" sz="1300" b="1" i="0" u="none" strike="noStrike" cap="none" normalizeH="0" baseline="0" dirty="0" smtClean="0">
                          <a:ln>
                            <a:noFill/>
                          </a:ln>
                          <a:solidFill>
                            <a:schemeClr val="tx1"/>
                          </a:solidFill>
                          <a:effectLst/>
                          <a:latin typeface="Times New Roman" pitchFamily="18" charset="0"/>
                        </a:rPr>
                        <a:t>(Blocked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             with Community Service class)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or  </a:t>
                      </a:r>
                      <a:r>
                        <a:rPr kumimoji="0" lang="en-US" sz="1400" b="1" i="0" u="none" strike="noStrike" cap="none" normalizeH="0" baseline="0" dirty="0" smtClean="0">
                          <a:ln>
                            <a:noFill/>
                          </a:ln>
                          <a:solidFill>
                            <a:schemeClr val="tx1"/>
                          </a:solidFill>
                          <a:effectLst/>
                          <a:latin typeface="Times New Roman" pitchFamily="18" charset="0"/>
                        </a:rPr>
                        <a:t>AP Lang &amp; Comp  (11)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English 12A-B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or </a:t>
                      </a:r>
                      <a:r>
                        <a:rPr kumimoji="0" lang="en-US" sz="1600" b="1" i="0" u="none" strike="noStrike" cap="none" normalizeH="0" baseline="0" dirty="0" smtClean="0">
                          <a:ln>
                            <a:noFill/>
                          </a:ln>
                          <a:solidFill>
                            <a:schemeClr val="tx1"/>
                          </a:solidFill>
                          <a:effectLst/>
                          <a:latin typeface="Times New Roman" pitchFamily="18" charset="0"/>
                        </a:rPr>
                        <a:t>AP Lit &amp; Comp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ENGL 111 &amp; 112 (Dual Credit)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COMM 101 (Dual Credit)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8 credits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1" u="sng" strike="noStrike" cap="none" normalizeH="0" baseline="0" dirty="0" smtClean="0">
                          <a:ln>
                            <a:noFill/>
                          </a:ln>
                          <a:solidFill>
                            <a:schemeClr val="tx1"/>
                          </a:solidFill>
                          <a:effectLst/>
                          <a:latin typeface="Times New Roman" pitchFamily="18" charset="0"/>
                        </a:rPr>
                        <a:t>English 9A-B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sng" strike="noStrike" cap="none" normalizeH="0" baseline="0" dirty="0" smtClean="0">
                          <a:ln>
                            <a:noFill/>
                          </a:ln>
                          <a:solidFill>
                            <a:schemeClr val="tx1"/>
                          </a:solidFill>
                          <a:effectLst/>
                          <a:latin typeface="Times New Roman" pitchFamily="18" charset="0"/>
                        </a:rPr>
                        <a:t>(or Honors English 9A-B)</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English 10A-B </a:t>
                      </a:r>
                      <a:r>
                        <a:rPr kumimoji="0" lang="en-US" sz="1300" b="1" i="0" u="none" strike="noStrike" cap="none" normalizeH="0" baseline="0" dirty="0" smtClean="0">
                          <a:ln>
                            <a:noFill/>
                          </a:ln>
                          <a:solidFill>
                            <a:schemeClr val="tx1"/>
                          </a:solidFill>
                          <a:effectLst/>
                          <a:latin typeface="Times New Roman" pitchFamily="18" charset="0"/>
                        </a:rPr>
                        <a:t>(Blocked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             with </a:t>
                      </a:r>
                      <a:r>
                        <a:rPr kumimoji="0" lang="en-US" sz="1300" b="1" i="0" u="none" strike="noStrike" cap="none" normalizeH="0" baseline="0" dirty="0" err="1" smtClean="0">
                          <a:ln>
                            <a:noFill/>
                          </a:ln>
                          <a:solidFill>
                            <a:schemeClr val="tx1"/>
                          </a:solidFill>
                          <a:effectLst/>
                          <a:latin typeface="Times New Roman" pitchFamily="18" charset="0"/>
                        </a:rPr>
                        <a:t>Env</a:t>
                      </a:r>
                      <a:r>
                        <a:rPr kumimoji="0" lang="en-US" sz="1300" b="1" i="0" u="none" strike="noStrike" cap="none" normalizeH="0" baseline="0" dirty="0" smtClean="0">
                          <a:ln>
                            <a:noFill/>
                          </a:ln>
                          <a:solidFill>
                            <a:schemeClr val="tx1"/>
                          </a:solidFill>
                          <a:effectLst/>
                          <a:latin typeface="Times New Roman" pitchFamily="18" charset="0"/>
                        </a:rPr>
                        <a:t>. Science and Speech)</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1" u="none" strike="noStrike" cap="none" normalizeH="0" baseline="0" dirty="0" smtClean="0">
                          <a:ln>
                            <a:noFill/>
                          </a:ln>
                          <a:solidFill>
                            <a:schemeClr val="tx1"/>
                          </a:solidFill>
                          <a:effectLst/>
                          <a:latin typeface="Times New Roman" pitchFamily="18" charset="0"/>
                        </a:rPr>
                        <a:t>(or Honors English 10A-B)</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700" b="1" i="1"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English 11A-B </a:t>
                      </a:r>
                      <a:r>
                        <a:rPr kumimoji="0" lang="en-US" sz="1300" b="1" i="0" u="none" strike="noStrike" cap="none" normalizeH="0" baseline="0" dirty="0" smtClean="0">
                          <a:ln>
                            <a:noFill/>
                          </a:ln>
                          <a:solidFill>
                            <a:schemeClr val="tx1"/>
                          </a:solidFill>
                          <a:effectLst/>
                          <a:latin typeface="Times New Roman" pitchFamily="18" charset="0"/>
                        </a:rPr>
                        <a:t>(Blocked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             with Community Service class)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or  AP Lang &amp; Comp  (11)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7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English 12A-B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or</a:t>
                      </a:r>
                      <a:r>
                        <a:rPr kumimoji="0" lang="en-US" sz="1600" b="1" i="0" u="none" strike="noStrike" cap="none" normalizeH="0" baseline="0" dirty="0" smtClean="0">
                          <a:ln>
                            <a:noFill/>
                          </a:ln>
                          <a:solidFill>
                            <a:schemeClr val="tx1"/>
                          </a:solidFill>
                          <a:effectLst/>
                          <a:latin typeface="Times New Roman" pitchFamily="18" charset="0"/>
                        </a:rPr>
                        <a:t> AP Lit &amp; Comp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ENGL 111 &amp; 112 (Dual Credit)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COMM 101 (Dual Credit)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884494005"/>
              </p:ext>
            </p:extLst>
          </p:nvPr>
        </p:nvGraphicFramePr>
        <p:xfrm>
          <a:off x="1929263" y="182880"/>
          <a:ext cx="5003587" cy="6492240"/>
        </p:xfrm>
        <a:graphic>
          <a:graphicData uri="http://schemas.openxmlformats.org/presentationml/2006/ole">
            <mc:AlternateContent xmlns:mc="http://schemas.openxmlformats.org/markup-compatibility/2006">
              <mc:Choice xmlns:v="urn:schemas-microsoft-com:vml" Requires="v">
                <p:oleObj spid="_x0000_s7200" name="Document" r:id="rId3" imgW="6996456" imgH="9077350" progId="Word.Document.12">
                  <p:embed/>
                </p:oleObj>
              </mc:Choice>
              <mc:Fallback>
                <p:oleObj name="Document" r:id="rId3" imgW="6996456" imgH="9077350" progId="Word.Document.12">
                  <p:embed/>
                  <p:pic>
                    <p:nvPicPr>
                      <p:cNvPr id="0" name=""/>
                      <p:cNvPicPr/>
                      <p:nvPr/>
                    </p:nvPicPr>
                    <p:blipFill>
                      <a:blip r:embed="rId4"/>
                      <a:stretch>
                        <a:fillRect/>
                      </a:stretch>
                    </p:blipFill>
                    <p:spPr>
                      <a:xfrm>
                        <a:off x="1929263" y="182880"/>
                        <a:ext cx="5003587" cy="6492240"/>
                      </a:xfrm>
                      <a:prstGeom prst="rect">
                        <a:avLst/>
                      </a:prstGeom>
                    </p:spPr>
                  </p:pic>
                </p:oleObj>
              </mc:Fallback>
            </mc:AlternateContent>
          </a:graphicData>
        </a:graphic>
      </p:graphicFrame>
    </p:spTree>
    <p:extLst>
      <p:ext uri="{BB962C8B-B14F-4D97-AF65-F5344CB8AC3E}">
        <p14:creationId xmlns:p14="http://schemas.microsoft.com/office/powerpoint/2010/main" val="2629054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04" name="Group 60"/>
          <p:cNvGraphicFramePr>
            <a:graphicFrameLocks noGrp="1"/>
          </p:cNvGraphicFramePr>
          <p:nvPr>
            <p:extLst>
              <p:ext uri="{D42A27DB-BD31-4B8C-83A1-F6EECF244321}">
                <p14:modId xmlns:p14="http://schemas.microsoft.com/office/powerpoint/2010/main" val="520500055"/>
              </p:ext>
            </p:extLst>
          </p:nvPr>
        </p:nvGraphicFramePr>
        <p:xfrm>
          <a:off x="228600" y="609600"/>
          <a:ext cx="8229600" cy="5583936"/>
        </p:xfrm>
        <a:graphic>
          <a:graphicData uri="http://schemas.openxmlformats.org/drawingml/2006/table">
            <a:tbl>
              <a:tblPr/>
              <a:tblGrid>
                <a:gridCol w="2514600"/>
                <a:gridCol w="2971800"/>
                <a:gridCol w="2743200"/>
              </a:tblGrid>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Core 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 Academic and/or Technical Honors</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20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1" i="0" u="sng" strike="noStrike" cap="none" normalizeH="0" baseline="0" dirty="0" smtClean="0">
                          <a:ln>
                            <a:noFill/>
                          </a:ln>
                          <a:solidFill>
                            <a:schemeClr val="tx1"/>
                          </a:solidFill>
                          <a:effectLst/>
                          <a:latin typeface="Times New Roman" pitchFamily="18" charset="0"/>
                        </a:rPr>
                        <a:t>Math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rPr>
                        <a:t>All students are required to pass </a:t>
                      </a:r>
                      <a:r>
                        <a:rPr kumimoji="0" lang="en-US" sz="2200" b="1" i="0" u="none" strike="noStrike" cap="none" normalizeH="0" baseline="0" dirty="0" smtClean="0">
                          <a:ln>
                            <a:noFill/>
                          </a:ln>
                          <a:solidFill>
                            <a:schemeClr val="tx1"/>
                          </a:solidFill>
                          <a:effectLst/>
                          <a:latin typeface="Times New Roman" pitchFamily="18" charset="0"/>
                        </a:rPr>
                        <a:t>Algebra I A-B</a:t>
                      </a:r>
                      <a:r>
                        <a:rPr kumimoji="0" lang="en-US" sz="2200" b="0" i="0" u="none" strike="noStrike" cap="none" normalizeH="0" baseline="0" dirty="0" smtClean="0">
                          <a:ln>
                            <a:noFill/>
                          </a:ln>
                          <a:solidFill>
                            <a:schemeClr val="tx1"/>
                          </a:solidFill>
                          <a:effectLst/>
                          <a:latin typeface="Times New Roman" pitchFamily="18" charset="0"/>
                        </a:rPr>
                        <a:t> to earn a diploma</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t>
                      </a:r>
                      <a:r>
                        <a:rPr kumimoji="0" lang="en-US" sz="2200" b="0" i="1" u="none" strike="noStrike" cap="none" normalizeH="0" baseline="0" dirty="0" smtClean="0">
                          <a:ln>
                            <a:noFill/>
                          </a:ln>
                          <a:solidFill>
                            <a:schemeClr val="tx1"/>
                          </a:solidFill>
                          <a:effectLst/>
                          <a:latin typeface="Times New Roman" pitchFamily="18" charset="0"/>
                        </a:rPr>
                        <a:t>may be taken if credit in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smtClean="0">
                          <a:ln>
                            <a:noFill/>
                          </a:ln>
                          <a:solidFill>
                            <a:schemeClr val="tx1"/>
                          </a:solidFill>
                          <a:effectLst/>
                          <a:latin typeface="Times New Roman" pitchFamily="18" charset="0"/>
                        </a:rPr>
                        <a:t>Algebra I A-B is earned in 8</a:t>
                      </a:r>
                      <a:r>
                        <a:rPr kumimoji="0" lang="en-US" sz="2200" b="0" i="1" u="none" strike="noStrike" cap="none" normalizeH="0" baseline="30000" dirty="0" smtClean="0">
                          <a:ln>
                            <a:noFill/>
                          </a:ln>
                          <a:solidFill>
                            <a:schemeClr val="tx1"/>
                          </a:solidFill>
                          <a:effectLst/>
                          <a:latin typeface="Times New Roman" pitchFamily="18" charset="0"/>
                        </a:rPr>
                        <a:t>th</a:t>
                      </a:r>
                      <a:r>
                        <a:rPr kumimoji="0" lang="en-US" sz="2200" b="0" i="1" u="none" strike="noStrike" cap="none" normalizeH="0" baseline="0" dirty="0" smtClean="0">
                          <a:ln>
                            <a:noFill/>
                          </a:ln>
                          <a:solidFill>
                            <a:schemeClr val="tx1"/>
                          </a:solidFill>
                          <a:effectLst/>
                          <a:latin typeface="Times New Roman" pitchFamily="18" charset="0"/>
                        </a:rPr>
                        <a:t> grade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6 credits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rPr>
                        <a:t>Must take: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rPr>
                        <a:t>Algebra I A-B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or</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sng" strike="noStrike" cap="none" normalizeH="0" baseline="0" dirty="0" smtClean="0">
                          <a:ln>
                            <a:noFill/>
                          </a:ln>
                          <a:solidFill>
                            <a:schemeClr val="tx1"/>
                          </a:solidFill>
                          <a:effectLst/>
                          <a:latin typeface="Times New Roman" pitchFamily="18" charset="0"/>
                        </a:rPr>
                        <a:t>Algebra Enrichment &amp; Algebra IB </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t>
                      </a:r>
                      <a:r>
                        <a:rPr kumimoji="0" lang="en-US" sz="2400" b="1" i="1" u="none" strike="noStrike" cap="none" normalizeH="0" baseline="0" dirty="0" smtClean="0">
                          <a:ln>
                            <a:noFill/>
                          </a:ln>
                          <a:solidFill>
                            <a:schemeClr val="tx1"/>
                          </a:solidFill>
                          <a:effectLst/>
                          <a:latin typeface="Times New Roman" pitchFamily="18" charset="0"/>
                        </a:rPr>
                        <a:t>Geometry 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Algebra II A-B</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Pre-Calculus 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AP Calculus 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MATH 135 (Dual Credit)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8 credits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rPr>
                        <a:t>Must take: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Algebra I A-B</a:t>
                      </a:r>
                      <a:endParaRPr kumimoji="0" lang="en-US" sz="24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t>
                      </a:r>
                      <a:r>
                        <a:rPr kumimoji="0" lang="en-US" sz="2400" b="1" i="1" u="none" strike="noStrike" cap="none" normalizeH="0" baseline="0" dirty="0" smtClean="0">
                          <a:ln>
                            <a:noFill/>
                          </a:ln>
                          <a:solidFill>
                            <a:schemeClr val="tx1"/>
                          </a:solidFill>
                          <a:effectLst/>
                          <a:latin typeface="Times New Roman" pitchFamily="18" charset="0"/>
                        </a:rPr>
                        <a:t>Geometry 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Algebra II A-B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Pre-Calculus 1-2</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AP Calculus 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MATH 135 (Dual Credit)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23" name="Group 55"/>
          <p:cNvGraphicFramePr>
            <a:graphicFrameLocks noGrp="1"/>
          </p:cNvGraphicFramePr>
          <p:nvPr>
            <p:extLst>
              <p:ext uri="{D42A27DB-BD31-4B8C-83A1-F6EECF244321}">
                <p14:modId xmlns:p14="http://schemas.microsoft.com/office/powerpoint/2010/main" val="3986833367"/>
              </p:ext>
            </p:extLst>
          </p:nvPr>
        </p:nvGraphicFramePr>
        <p:xfrm>
          <a:off x="0" y="228600"/>
          <a:ext cx="9067800" cy="6736080"/>
        </p:xfrm>
        <a:graphic>
          <a:graphicData uri="http://schemas.openxmlformats.org/drawingml/2006/table">
            <a:tbl>
              <a:tblPr/>
              <a:tblGrid>
                <a:gridCol w="2579633"/>
                <a:gridCol w="3283169"/>
                <a:gridCol w="3204998"/>
              </a:tblGrid>
              <a:tr h="7008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Core 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 Academic and/or Technical Honors</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579137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1" i="0" u="sng" strike="noStrike" cap="none" normalizeH="0" baseline="0" dirty="0" smtClean="0">
                          <a:ln>
                            <a:noFill/>
                          </a:ln>
                          <a:solidFill>
                            <a:schemeClr val="tx1"/>
                          </a:solidFill>
                          <a:effectLst/>
                          <a:latin typeface="Times New Roman" pitchFamily="18" charset="0"/>
                        </a:rPr>
                        <a:t>Science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rPr>
                        <a:t>All students are required to pass </a:t>
                      </a:r>
                      <a:r>
                        <a:rPr kumimoji="0" lang="en-US" sz="2200" b="1" i="0" u="none" strike="noStrike" cap="none" normalizeH="0" baseline="0" dirty="0" smtClean="0">
                          <a:ln>
                            <a:noFill/>
                          </a:ln>
                          <a:solidFill>
                            <a:schemeClr val="tx1"/>
                          </a:solidFill>
                          <a:effectLst/>
                          <a:latin typeface="Times New Roman" pitchFamily="18" charset="0"/>
                        </a:rPr>
                        <a:t>Biology I A-B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rPr>
                        <a:t> to earn a diploma.</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6 credits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rPr>
                        <a:t>Must take </a:t>
                      </a:r>
                      <a:r>
                        <a:rPr kumimoji="0" lang="en-US" sz="2400" b="1" i="1" u="sng" strike="noStrike" cap="none" normalizeH="0" baseline="0" dirty="0" smtClean="0">
                          <a:ln>
                            <a:noFill/>
                          </a:ln>
                          <a:solidFill>
                            <a:schemeClr val="tx1"/>
                          </a:solidFill>
                          <a:effectLst/>
                          <a:latin typeface="Times New Roman" pitchFamily="18" charset="0"/>
                        </a:rPr>
                        <a:t>Bio I A-B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sng" strike="noStrike" cap="none" normalizeH="0" baseline="0" dirty="0" smtClean="0">
                          <a:ln>
                            <a:noFill/>
                          </a:ln>
                          <a:solidFill>
                            <a:schemeClr val="tx1"/>
                          </a:solidFill>
                          <a:effectLst/>
                          <a:latin typeface="Times New Roman" pitchFamily="18" charset="0"/>
                        </a:rPr>
                        <a:t>(or Honors Bio I A-B)</a:t>
                      </a:r>
                      <a:r>
                        <a:rPr kumimoji="0" lang="en-US" sz="1400" b="1" i="1" u="none" strike="noStrike" cap="none" normalizeH="0" baseline="0" dirty="0" smtClean="0">
                          <a:ln>
                            <a:noFill/>
                          </a:ln>
                          <a:solidFill>
                            <a:schemeClr val="tx1"/>
                          </a:solidFill>
                          <a:effectLst/>
                          <a:latin typeface="Times New Roman" pitchFamily="18" charset="0"/>
                        </a:rPr>
                        <a:t> </a:t>
                      </a:r>
                      <a:r>
                        <a:rPr kumimoji="0" lang="en-US" sz="1400" b="1" i="1" u="none" strike="noStrike" cap="none" normalizeH="0" baseline="0" dirty="0" smtClean="0">
                          <a:ln>
                            <a:noFill/>
                          </a:ln>
                          <a:solidFill>
                            <a:srgbClr val="7030A0"/>
                          </a:solidFill>
                          <a:effectLst/>
                          <a:latin typeface="Times New Roman" pitchFamily="18" charset="0"/>
                        </a:rPr>
                        <a:t>and either</a:t>
                      </a:r>
                      <a:endParaRPr kumimoji="0" lang="en-US" sz="1000" b="1" i="1" u="none" strike="noStrike" cap="none" normalizeH="0" baseline="0" dirty="0" smtClean="0">
                        <a:ln>
                          <a:noFill/>
                        </a:ln>
                        <a:solidFill>
                          <a:srgbClr val="7030A0"/>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smtClean="0">
                          <a:ln>
                            <a:noFill/>
                          </a:ln>
                          <a:solidFill>
                            <a:srgbClr val="7030A0"/>
                          </a:solidFill>
                          <a:effectLst/>
                          <a:latin typeface="Times New Roman" pitchFamily="18" charset="0"/>
                        </a:rPr>
                        <a:t> </a:t>
                      </a:r>
                      <a:r>
                        <a:rPr kumimoji="0" lang="en-US" sz="1800" b="1" i="0" u="none" strike="noStrike" cap="none" normalizeH="0" baseline="0" dirty="0" smtClean="0">
                          <a:ln>
                            <a:noFill/>
                          </a:ln>
                          <a:solidFill>
                            <a:srgbClr val="7030A0"/>
                          </a:solidFill>
                          <a:effectLst/>
                          <a:latin typeface="Times New Roman" pitchFamily="18" charset="0"/>
                        </a:rPr>
                        <a:t>ICP A-B </a:t>
                      </a:r>
                      <a:r>
                        <a:rPr kumimoji="0" lang="en-US" sz="1800" b="0" i="0" u="none" strike="noStrike" cap="none" normalizeH="0" baseline="0" dirty="0" smtClean="0">
                          <a:ln>
                            <a:noFill/>
                          </a:ln>
                          <a:solidFill>
                            <a:srgbClr val="7030A0"/>
                          </a:solidFill>
                          <a:effectLst/>
                          <a:latin typeface="Times New Roman" pitchFamily="18" charset="0"/>
                        </a:rPr>
                        <a:t>or</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smtClean="0">
                          <a:ln>
                            <a:noFill/>
                          </a:ln>
                          <a:solidFill>
                            <a:srgbClr val="7030A0"/>
                          </a:solidFill>
                          <a:effectLst/>
                          <a:latin typeface="Times New Roman" pitchFamily="18" charset="0"/>
                        </a:rPr>
                        <a:t>Physics I A-B </a:t>
                      </a:r>
                      <a:r>
                        <a:rPr kumimoji="0" lang="en-US" sz="1800" b="0" i="0" u="none" strike="noStrike" cap="none" normalizeH="0" baseline="0" dirty="0" smtClean="0">
                          <a:ln>
                            <a:noFill/>
                          </a:ln>
                          <a:solidFill>
                            <a:srgbClr val="7030A0"/>
                          </a:solidFill>
                          <a:effectLst/>
                          <a:latin typeface="Times New Roman" pitchFamily="18" charset="0"/>
                        </a:rPr>
                        <a:t>or</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smtClean="0">
                          <a:ln>
                            <a:noFill/>
                          </a:ln>
                          <a:solidFill>
                            <a:srgbClr val="7030A0"/>
                          </a:solidFill>
                          <a:effectLst/>
                          <a:latin typeface="Times New Roman" pitchFamily="18" charset="0"/>
                        </a:rPr>
                        <a:t>Chemistry I A-B</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1" u="none" strike="noStrike" cap="none" normalizeH="0" baseline="0" dirty="0" smtClean="0">
                          <a:ln>
                            <a:noFill/>
                          </a:ln>
                          <a:solidFill>
                            <a:srgbClr val="002060"/>
                          </a:solidFill>
                          <a:effectLst/>
                          <a:latin typeface="Times New Roman" pitchFamily="18" charset="0"/>
                        </a:rPr>
                        <a:t>then choose (1) from</a:t>
                      </a:r>
                      <a:r>
                        <a:rPr kumimoji="0" lang="en-US" sz="1800" b="1" i="0" u="none" strike="noStrike" cap="none" normalizeH="0" baseline="0" dirty="0" smtClean="0">
                          <a:ln>
                            <a:noFill/>
                          </a:ln>
                          <a:solidFill>
                            <a:srgbClr val="002060"/>
                          </a:solidFill>
                          <a:effectLst/>
                          <a:latin typeface="Times New Roman" pitchFamily="18" charset="0"/>
                        </a:rPr>
                        <a:t>:</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400" b="1" i="0" u="none" strike="noStrike" cap="none" normalizeH="0" baseline="0" dirty="0" smtClean="0">
                        <a:ln>
                          <a:noFill/>
                        </a:ln>
                        <a:solidFill>
                          <a:srgbClr val="002060"/>
                        </a:solidFill>
                        <a:effectLst/>
                        <a:latin typeface="Times New Roman" pitchFamily="18"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Anatomy &amp; Physiology A-B</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Zoology A-B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BIOL 105 &amp; Lab </a:t>
                      </a:r>
                      <a:r>
                        <a:rPr kumimoji="0" lang="en-US" sz="1400" b="1" i="0" u="none" strike="noStrike" cap="none" normalizeH="0" baseline="0" dirty="0" smtClean="0">
                          <a:ln>
                            <a:noFill/>
                          </a:ln>
                          <a:solidFill>
                            <a:srgbClr val="002060"/>
                          </a:solidFill>
                          <a:effectLst/>
                          <a:latin typeface="Times New Roman" pitchFamily="18" charset="0"/>
                        </a:rPr>
                        <a:t>(Dual Credit)</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rgbClr val="002060"/>
                          </a:solidFill>
                          <a:effectLst/>
                          <a:latin typeface="Times New Roman" pitchFamily="18" charset="0"/>
                        </a:rPr>
                        <a:t>Environmental Science A-B</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rgbClr val="002060"/>
                          </a:solidFill>
                          <a:effectLst/>
                          <a:latin typeface="Times New Roman" pitchFamily="18" charset="0"/>
                        </a:rPr>
                        <a:t>Forensic Science A-B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Physics I A-B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AP Physics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Chemistry I A-B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CHEM 105 &amp; Lab </a:t>
                      </a:r>
                      <a:r>
                        <a:rPr kumimoji="0" lang="en-US" sz="1400" b="1" i="0" u="none" strike="noStrike" cap="none" normalizeH="0" baseline="0" dirty="0" smtClean="0">
                          <a:ln>
                            <a:noFill/>
                          </a:ln>
                          <a:solidFill>
                            <a:srgbClr val="002060"/>
                          </a:solidFill>
                          <a:effectLst/>
                          <a:latin typeface="Times New Roman" pitchFamily="18" charset="0"/>
                        </a:rPr>
                        <a:t>(Dual Credit)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PLTW Biomed </a:t>
                      </a:r>
                      <a:r>
                        <a:rPr kumimoji="0" lang="en-US" sz="1800" b="1" i="0" u="none" strike="noStrike" cap="none" normalizeH="0" baseline="0" dirty="0" err="1" smtClean="0">
                          <a:ln>
                            <a:noFill/>
                          </a:ln>
                          <a:solidFill>
                            <a:srgbClr val="002060"/>
                          </a:solidFill>
                          <a:effectLst/>
                          <a:latin typeface="Times New Roman" pitchFamily="18" charset="0"/>
                        </a:rPr>
                        <a:t>Sci</a:t>
                      </a:r>
                      <a:r>
                        <a:rPr kumimoji="0" lang="en-US" sz="1800" b="1" i="0" u="none" strike="noStrike" cap="none" normalizeH="0" baseline="0" dirty="0" smtClean="0">
                          <a:ln>
                            <a:noFill/>
                          </a:ln>
                          <a:solidFill>
                            <a:srgbClr val="002060"/>
                          </a:solidFill>
                          <a:effectLst/>
                          <a:latin typeface="Times New Roman" pitchFamily="18" charset="0"/>
                        </a:rPr>
                        <a:t> Courses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6 credits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rPr>
                        <a:t>Must take </a:t>
                      </a:r>
                      <a:r>
                        <a:rPr kumimoji="0" lang="en-US" sz="2400" b="1" i="1" u="sng" strike="noStrike" cap="none" normalizeH="0" baseline="0" dirty="0" smtClean="0">
                          <a:ln>
                            <a:noFill/>
                          </a:ln>
                          <a:solidFill>
                            <a:schemeClr val="tx1"/>
                          </a:solidFill>
                          <a:effectLst/>
                          <a:latin typeface="Times New Roman" pitchFamily="18" charset="0"/>
                        </a:rPr>
                        <a:t>Bio I A-B</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1" u="sng" strike="noStrike" cap="none" normalizeH="0" baseline="0" dirty="0" smtClean="0">
                          <a:ln>
                            <a:noFill/>
                          </a:ln>
                          <a:solidFill>
                            <a:schemeClr val="tx1"/>
                          </a:solidFill>
                          <a:effectLst/>
                          <a:latin typeface="Times New Roman" pitchFamily="18" charset="0"/>
                        </a:rPr>
                        <a:t>(or Honors Bio I A-B</a:t>
                      </a:r>
                      <a:r>
                        <a:rPr kumimoji="0" lang="en-US" sz="1400" b="1" i="1" u="sng" strike="noStrike" cap="none" normalizeH="0" baseline="0" dirty="0" smtClean="0">
                          <a:ln>
                            <a:noFill/>
                          </a:ln>
                          <a:solidFill>
                            <a:srgbClr val="7030A0"/>
                          </a:solidFill>
                          <a:effectLst/>
                          <a:latin typeface="Times New Roman" pitchFamily="18" charset="0"/>
                        </a:rPr>
                        <a:t>)</a:t>
                      </a:r>
                      <a:r>
                        <a:rPr kumimoji="0" lang="en-US" sz="1400" b="1" i="1" u="none" strike="noStrike" cap="none" normalizeH="0" baseline="0" dirty="0" smtClean="0">
                          <a:ln>
                            <a:noFill/>
                          </a:ln>
                          <a:solidFill>
                            <a:srgbClr val="7030A0"/>
                          </a:solidFill>
                          <a:effectLst/>
                          <a:latin typeface="Times New Roman" pitchFamily="18" charset="0"/>
                        </a:rPr>
                        <a:t>  </a:t>
                      </a:r>
                      <a:r>
                        <a:rPr kumimoji="0" lang="en-US" sz="1400" b="0" i="0" u="none" strike="noStrike" cap="none" normalizeH="0" baseline="0" dirty="0" smtClean="0">
                          <a:ln>
                            <a:noFill/>
                          </a:ln>
                          <a:solidFill>
                            <a:srgbClr val="7030A0"/>
                          </a:solidFill>
                          <a:effectLst/>
                          <a:latin typeface="Times New Roman" pitchFamily="18" charset="0"/>
                        </a:rPr>
                        <a:t>and either</a:t>
                      </a:r>
                      <a:endParaRPr kumimoji="0" lang="en-US" sz="1000" b="1" i="0" u="none" strike="noStrike" cap="none" normalizeH="0" baseline="0" dirty="0" smtClean="0">
                        <a:ln>
                          <a:noFill/>
                        </a:ln>
                        <a:solidFill>
                          <a:srgbClr val="7030A0"/>
                        </a:solidFill>
                        <a:effectLst/>
                        <a:latin typeface="Times New Roman" pitchFamily="18"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smtClean="0">
                          <a:ln>
                            <a:noFill/>
                          </a:ln>
                          <a:solidFill>
                            <a:srgbClr val="7030A0"/>
                          </a:solidFill>
                          <a:effectLst/>
                          <a:latin typeface="Times New Roman" pitchFamily="18" charset="0"/>
                        </a:rPr>
                        <a:t>ICP A-B </a:t>
                      </a:r>
                      <a:r>
                        <a:rPr kumimoji="0" lang="en-US" sz="1800" b="0" i="0" u="none" strike="noStrike" cap="none" normalizeH="0" baseline="0" dirty="0" smtClean="0">
                          <a:ln>
                            <a:noFill/>
                          </a:ln>
                          <a:solidFill>
                            <a:srgbClr val="7030A0"/>
                          </a:solidFill>
                          <a:effectLst/>
                          <a:latin typeface="Times New Roman" pitchFamily="18" charset="0"/>
                        </a:rPr>
                        <a:t>or</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smtClean="0">
                          <a:ln>
                            <a:noFill/>
                          </a:ln>
                          <a:solidFill>
                            <a:srgbClr val="7030A0"/>
                          </a:solidFill>
                          <a:effectLst/>
                          <a:latin typeface="Times New Roman" pitchFamily="18" charset="0"/>
                        </a:rPr>
                        <a:t>Physics I A-B </a:t>
                      </a:r>
                      <a:r>
                        <a:rPr kumimoji="0" lang="en-US" sz="1800" b="0" i="0" u="none" strike="noStrike" cap="none" normalizeH="0" baseline="0" dirty="0" smtClean="0">
                          <a:ln>
                            <a:noFill/>
                          </a:ln>
                          <a:solidFill>
                            <a:srgbClr val="7030A0"/>
                          </a:solidFill>
                          <a:effectLst/>
                          <a:latin typeface="Times New Roman" pitchFamily="18" charset="0"/>
                        </a:rPr>
                        <a:t>or</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smtClean="0">
                          <a:ln>
                            <a:noFill/>
                          </a:ln>
                          <a:solidFill>
                            <a:srgbClr val="7030A0"/>
                          </a:solidFill>
                          <a:effectLst/>
                          <a:latin typeface="Times New Roman" pitchFamily="18" charset="0"/>
                        </a:rPr>
                        <a:t>Chemistry I A-B</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000" b="1" i="1"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1" u="none" strike="noStrike" cap="none" normalizeH="0" baseline="0" dirty="0" smtClean="0">
                          <a:ln>
                            <a:noFill/>
                          </a:ln>
                          <a:solidFill>
                            <a:srgbClr val="002060"/>
                          </a:solidFill>
                          <a:effectLst/>
                          <a:latin typeface="Times New Roman" pitchFamily="18" charset="0"/>
                        </a:rPr>
                        <a:t>then choose (1) from</a:t>
                      </a:r>
                      <a:r>
                        <a:rPr kumimoji="0" lang="en-US" sz="1800" b="1" i="0" u="none" strike="noStrike" cap="none" normalizeH="0" baseline="0" dirty="0" smtClean="0">
                          <a:ln>
                            <a:noFill/>
                          </a:ln>
                          <a:solidFill>
                            <a:srgbClr val="002060"/>
                          </a:solidFill>
                          <a:effectLst/>
                          <a:latin typeface="Times New Roman" pitchFamily="18" charset="0"/>
                        </a:rPr>
                        <a:t>:</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400" b="1" i="0" u="none" strike="noStrike" cap="none" normalizeH="0" baseline="0" dirty="0" smtClean="0">
                        <a:ln>
                          <a:noFill/>
                        </a:ln>
                        <a:solidFill>
                          <a:srgbClr val="002060"/>
                        </a:solidFill>
                        <a:effectLst/>
                        <a:latin typeface="Times New Roman" pitchFamily="18"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Anatomy &amp; Physiology A-B</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Zoology A-B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BIOL 105 &amp; Lab </a:t>
                      </a:r>
                      <a:r>
                        <a:rPr kumimoji="0" lang="en-US" sz="1400" b="1" i="0" u="none" strike="noStrike" cap="none" normalizeH="0" baseline="0" dirty="0" smtClean="0">
                          <a:ln>
                            <a:noFill/>
                          </a:ln>
                          <a:solidFill>
                            <a:srgbClr val="002060"/>
                          </a:solidFill>
                          <a:effectLst/>
                          <a:latin typeface="Times New Roman" pitchFamily="18" charset="0"/>
                        </a:rPr>
                        <a:t>(Dual Credit)</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rgbClr val="002060"/>
                          </a:solidFill>
                          <a:effectLst/>
                          <a:latin typeface="Times New Roman" pitchFamily="18" charset="0"/>
                        </a:rPr>
                        <a:t>Environmental Science A-B</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rgbClr val="002060"/>
                          </a:solidFill>
                          <a:effectLst/>
                          <a:latin typeface="Times New Roman" pitchFamily="18" charset="0"/>
                        </a:rPr>
                        <a:t>Forensic Science A-B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Physics I A-B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AP Physics II A-B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Chemistry I A-B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CHEM 105 &amp; Lab </a:t>
                      </a:r>
                      <a:r>
                        <a:rPr kumimoji="0" lang="en-US" sz="1400" b="1" i="0" u="none" strike="noStrike" cap="none" normalizeH="0" baseline="0" dirty="0" smtClean="0">
                          <a:ln>
                            <a:noFill/>
                          </a:ln>
                          <a:solidFill>
                            <a:srgbClr val="002060"/>
                          </a:solidFill>
                          <a:effectLst/>
                          <a:latin typeface="Times New Roman" pitchFamily="18" charset="0"/>
                        </a:rPr>
                        <a:t>(Dual Credit)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PLTW Biomed </a:t>
                      </a:r>
                      <a:r>
                        <a:rPr kumimoji="0" lang="en-US" sz="1800" b="1" i="0" u="none" strike="noStrike" cap="none" normalizeH="0" baseline="0" dirty="0" err="1" smtClean="0">
                          <a:ln>
                            <a:noFill/>
                          </a:ln>
                          <a:solidFill>
                            <a:srgbClr val="002060"/>
                          </a:solidFill>
                          <a:effectLst/>
                          <a:latin typeface="Times New Roman" pitchFamily="18" charset="0"/>
                        </a:rPr>
                        <a:t>Sci</a:t>
                      </a:r>
                      <a:r>
                        <a:rPr kumimoji="0" lang="en-US" sz="1800" b="1" i="0" u="none" strike="noStrike" cap="none" normalizeH="0" baseline="0" dirty="0" smtClean="0">
                          <a:ln>
                            <a:noFill/>
                          </a:ln>
                          <a:solidFill>
                            <a:srgbClr val="002060"/>
                          </a:solidFill>
                          <a:effectLst/>
                          <a:latin typeface="Times New Roman" pitchFamily="18" charset="0"/>
                        </a:rPr>
                        <a:t> Courses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607535854"/>
              </p:ext>
            </p:extLst>
          </p:nvPr>
        </p:nvGraphicFramePr>
        <p:xfrm>
          <a:off x="2140680" y="274320"/>
          <a:ext cx="4862641" cy="6309360"/>
        </p:xfrm>
        <a:graphic>
          <a:graphicData uri="http://schemas.openxmlformats.org/presentationml/2006/ole">
            <mc:AlternateContent xmlns:mc="http://schemas.openxmlformats.org/markup-compatibility/2006">
              <mc:Choice xmlns:v="urn:schemas-microsoft-com:vml" Requires="v">
                <p:oleObj spid="_x0000_s9246" name="Document" r:id="rId3" imgW="6996456" imgH="9077350" progId="Word.Document.12">
                  <p:embed/>
                </p:oleObj>
              </mc:Choice>
              <mc:Fallback>
                <p:oleObj name="Document" r:id="rId3" imgW="6996456" imgH="9077350" progId="Word.Document.12">
                  <p:embed/>
                  <p:pic>
                    <p:nvPicPr>
                      <p:cNvPr id="0" name=""/>
                      <p:cNvPicPr/>
                      <p:nvPr/>
                    </p:nvPicPr>
                    <p:blipFill>
                      <a:blip r:embed="rId4"/>
                      <a:stretch>
                        <a:fillRect/>
                      </a:stretch>
                    </p:blipFill>
                    <p:spPr>
                      <a:xfrm>
                        <a:off x="2140680" y="274320"/>
                        <a:ext cx="4862641" cy="6309360"/>
                      </a:xfrm>
                      <a:prstGeom prst="rect">
                        <a:avLst/>
                      </a:prstGeom>
                    </p:spPr>
                  </p:pic>
                </p:oleObj>
              </mc:Fallback>
            </mc:AlternateContent>
          </a:graphicData>
        </a:graphic>
      </p:graphicFrame>
    </p:spTree>
    <p:extLst>
      <p:ext uri="{BB962C8B-B14F-4D97-AF65-F5344CB8AC3E}">
        <p14:creationId xmlns:p14="http://schemas.microsoft.com/office/powerpoint/2010/main" val="3142184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49" name="Group 57"/>
          <p:cNvGraphicFramePr>
            <a:graphicFrameLocks noGrp="1"/>
          </p:cNvGraphicFramePr>
          <p:nvPr>
            <p:extLst>
              <p:ext uri="{D42A27DB-BD31-4B8C-83A1-F6EECF244321}">
                <p14:modId xmlns:p14="http://schemas.microsoft.com/office/powerpoint/2010/main" val="2184014507"/>
              </p:ext>
            </p:extLst>
          </p:nvPr>
        </p:nvGraphicFramePr>
        <p:xfrm>
          <a:off x="0" y="152400"/>
          <a:ext cx="9144000" cy="7081838"/>
        </p:xfrm>
        <a:graphic>
          <a:graphicData uri="http://schemas.openxmlformats.org/drawingml/2006/table">
            <a:tbl>
              <a:tblPr/>
              <a:tblGrid>
                <a:gridCol w="2326106"/>
                <a:gridCol w="3409676"/>
                <a:gridCol w="3408218"/>
              </a:tblGrid>
              <a:tr h="7010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Core 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Academic and/or Technical Honors</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015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1" i="0" u="sng" strike="noStrike" cap="none" normalizeH="0" baseline="0" dirty="0" smtClean="0">
                          <a:ln>
                            <a:noFill/>
                          </a:ln>
                          <a:solidFill>
                            <a:schemeClr val="tx1"/>
                          </a:solidFill>
                          <a:effectLst/>
                          <a:latin typeface="Times New Roman" pitchFamily="18" charset="0"/>
                        </a:rPr>
                        <a:t>Social Studies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rPr>
                        <a:t>Several courses are required for all diplomas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6</a:t>
                      </a:r>
                      <a:r>
                        <a:rPr kumimoji="0" lang="en-US" sz="2400" b="1" i="0" u="none" strike="noStrike" cap="none" normalizeH="0" baseline="0" dirty="0" smtClean="0">
                          <a:ln>
                            <a:noFill/>
                          </a:ln>
                          <a:solidFill>
                            <a:schemeClr val="tx1"/>
                          </a:solidFill>
                          <a:effectLst/>
                          <a:latin typeface="Times New Roman" pitchFamily="18" charset="0"/>
                        </a:rPr>
                        <a:t> credits</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rPr>
                        <a:t>Must take:</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1" i="1" u="sng" strike="noStrike" cap="none" normalizeH="0" baseline="0" dirty="0" smtClean="0">
                          <a:ln>
                            <a:noFill/>
                          </a:ln>
                          <a:solidFill>
                            <a:schemeClr val="tx1"/>
                          </a:solidFill>
                          <a:effectLst/>
                          <a:latin typeface="Times New Roman" pitchFamily="18" charset="0"/>
                        </a:rPr>
                        <a:t>World History 1-2</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400" b="1" i="1" u="sng" strike="noStrike" cap="none" normalizeH="0" baseline="0" dirty="0" smtClean="0">
                          <a:ln>
                            <a:noFill/>
                          </a:ln>
                          <a:solidFill>
                            <a:schemeClr val="tx1"/>
                          </a:solidFill>
                          <a:effectLst/>
                          <a:latin typeface="Times New Roman" pitchFamily="18" charset="0"/>
                        </a:rPr>
                        <a:t>(or Honors World History 1-2)</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400" b="1" i="1" u="sng"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U.S. History 1-2</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(or AP U.S. History 1-2)</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U.S. Government/Econ</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(PEP = U.S. Gov’t./State &amp; Local Gov’t. and Econ/Topics in Soc Sci)</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(or AP U.S. Gov’t/AP Econ)</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Times New Roman" pitchFamily="18" charset="0"/>
                        </a:rPr>
                        <a:t>Electives</a:t>
                      </a:r>
                      <a:r>
                        <a:rPr kumimoji="0" lang="en-US" sz="1800" b="1" i="0" u="none" strike="noStrike" cap="none" normalizeH="0" baseline="0" dirty="0" smtClean="0">
                          <a:ln>
                            <a:noFill/>
                          </a:ln>
                          <a:solidFill>
                            <a:schemeClr val="tx1"/>
                          </a:solidFill>
                          <a:effectLst/>
                          <a:latin typeface="Times New Roman" pitchFamily="18" charset="0"/>
                        </a:rPr>
                        <a:t>:</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Current Events</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Sociology</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Psychology</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Law Ed/Pol. Science</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Topics in History</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AP European History</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AP Psychology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6 credits</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rPr>
                        <a:t>Must take:</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1" i="1" u="sng" strike="noStrike" cap="none" normalizeH="0" baseline="0" dirty="0" smtClean="0">
                          <a:ln>
                            <a:noFill/>
                          </a:ln>
                          <a:solidFill>
                            <a:schemeClr val="tx1"/>
                          </a:solidFill>
                          <a:effectLst/>
                          <a:latin typeface="Times New Roman" pitchFamily="18" charset="0"/>
                        </a:rPr>
                        <a:t>World History 1-2</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400" b="1" i="1" u="sng" strike="noStrike" cap="none" normalizeH="0" baseline="0" dirty="0" smtClean="0">
                          <a:ln>
                            <a:noFill/>
                          </a:ln>
                          <a:solidFill>
                            <a:schemeClr val="tx1"/>
                          </a:solidFill>
                          <a:effectLst/>
                          <a:latin typeface="Times New Roman" pitchFamily="18" charset="0"/>
                        </a:rPr>
                        <a:t>(or Honors World History 1-2)</a:t>
                      </a:r>
                    </a:p>
                    <a:p>
                      <a:pPr marL="0" marR="0" lvl="0" indent="0" algn="ctr" defTabSz="914400" rtl="0" eaLnBrk="1" fontAlgn="base" latinLnBrk="0" hangingPunct="1">
                        <a:lnSpc>
                          <a:spcPct val="100000"/>
                        </a:lnSpc>
                        <a:spcBef>
                          <a:spcPts val="0"/>
                        </a:spcBef>
                        <a:spcAft>
                          <a:spcPct val="0"/>
                        </a:spcAft>
                        <a:buClrTx/>
                        <a:buSzTx/>
                        <a:buFontTx/>
                        <a:buNone/>
                        <a:tabLst/>
                        <a:defRPr/>
                      </a:pPr>
                      <a:endParaRPr kumimoji="0" lang="en-US" sz="1400" b="1" i="1" u="sng"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U.S. History 1-2</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(or AP U.S. History 1-2)</a:t>
                      </a:r>
                    </a:p>
                    <a:p>
                      <a:pPr marL="0" marR="0" lvl="0" indent="0" algn="ctr" defTabSz="914400" rtl="0" eaLnBrk="1" fontAlgn="base" latinLnBrk="0" hangingPunct="1">
                        <a:lnSpc>
                          <a:spcPct val="100000"/>
                        </a:lnSpc>
                        <a:spcBef>
                          <a:spcPts val="0"/>
                        </a:spcBef>
                        <a:spcAft>
                          <a:spcPct val="0"/>
                        </a:spcAft>
                        <a:buClrTx/>
                        <a:buSzTx/>
                        <a:buFontTx/>
                        <a:buNone/>
                        <a:tabLst/>
                        <a:defRPr/>
                      </a:pPr>
                      <a:endParaRPr kumimoji="0" lang="en-US" sz="14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U.S. Government/Econ</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(PEP = U.S. Gov’t./State &amp; Local Gov’t. and Econ/Topics in Soc Sci)</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(or AP U.S. Gov’t/AP Econ)</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Times New Roman" pitchFamily="18" charset="0"/>
                        </a:rPr>
                        <a:t>Electives</a:t>
                      </a:r>
                      <a:r>
                        <a:rPr kumimoji="0" lang="en-US" sz="1800" b="1" i="0" u="none" strike="noStrike" cap="none" normalizeH="0" baseline="0" dirty="0" smtClean="0">
                          <a:ln>
                            <a:noFill/>
                          </a:ln>
                          <a:solidFill>
                            <a:schemeClr val="tx1"/>
                          </a:solidFill>
                          <a:effectLst/>
                          <a:latin typeface="Times New Roman" pitchFamily="18" charset="0"/>
                        </a:rPr>
                        <a:t>:</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Current Events</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Sociology</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Psychology</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Law Ed/Pol. Science</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Topics in History</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AP European Hist</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AP Psychology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736157602"/>
              </p:ext>
            </p:extLst>
          </p:nvPr>
        </p:nvGraphicFramePr>
        <p:xfrm>
          <a:off x="2034971" y="137160"/>
          <a:ext cx="5003587" cy="6492240"/>
        </p:xfrm>
        <a:graphic>
          <a:graphicData uri="http://schemas.openxmlformats.org/presentationml/2006/ole">
            <mc:AlternateContent xmlns:mc="http://schemas.openxmlformats.org/markup-compatibility/2006">
              <mc:Choice xmlns:v="urn:schemas-microsoft-com:vml" Requires="v">
                <p:oleObj spid="_x0000_s8223" name="Document" r:id="rId3" imgW="6996456" imgH="9077350" progId="Word.Document.12">
                  <p:embed/>
                </p:oleObj>
              </mc:Choice>
              <mc:Fallback>
                <p:oleObj name="Document" r:id="rId3" imgW="6996456" imgH="9077350" progId="Word.Document.12">
                  <p:embed/>
                  <p:pic>
                    <p:nvPicPr>
                      <p:cNvPr id="0" name=""/>
                      <p:cNvPicPr/>
                      <p:nvPr/>
                    </p:nvPicPr>
                    <p:blipFill>
                      <a:blip r:embed="rId4"/>
                      <a:stretch>
                        <a:fillRect/>
                      </a:stretch>
                    </p:blipFill>
                    <p:spPr>
                      <a:xfrm>
                        <a:off x="2034971" y="137160"/>
                        <a:ext cx="5003587" cy="6492240"/>
                      </a:xfrm>
                      <a:prstGeom prst="rect">
                        <a:avLst/>
                      </a:prstGeom>
                    </p:spPr>
                  </p:pic>
                </p:oleObj>
              </mc:Fallback>
            </mc:AlternateContent>
          </a:graphicData>
        </a:graphic>
      </p:graphicFrame>
    </p:spTree>
    <p:extLst>
      <p:ext uri="{BB962C8B-B14F-4D97-AF65-F5344CB8AC3E}">
        <p14:creationId xmlns:p14="http://schemas.microsoft.com/office/powerpoint/2010/main" val="42292243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00" name="Group 84"/>
          <p:cNvGraphicFramePr>
            <a:graphicFrameLocks noGrp="1"/>
          </p:cNvGraphicFramePr>
          <p:nvPr>
            <p:extLst>
              <p:ext uri="{D42A27DB-BD31-4B8C-83A1-F6EECF244321}">
                <p14:modId xmlns:p14="http://schemas.microsoft.com/office/powerpoint/2010/main" val="29490315"/>
              </p:ext>
            </p:extLst>
          </p:nvPr>
        </p:nvGraphicFramePr>
        <p:xfrm>
          <a:off x="152400" y="145086"/>
          <a:ext cx="8839200" cy="6567829"/>
        </p:xfrm>
        <a:graphic>
          <a:graphicData uri="http://schemas.openxmlformats.org/drawingml/2006/table">
            <a:tbl>
              <a:tblPr/>
              <a:tblGrid>
                <a:gridCol w="1973036"/>
                <a:gridCol w="3460234"/>
                <a:gridCol w="3405930"/>
              </a:tblGrid>
              <a:tr h="487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Core 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 Academic and/or Technical Honors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123321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1" i="0" u="sng" strike="noStrike" cap="none" normalizeH="0" baseline="0" dirty="0" smtClean="0">
                          <a:ln>
                            <a:noFill/>
                          </a:ln>
                          <a:solidFill>
                            <a:schemeClr val="tx1"/>
                          </a:solidFill>
                          <a:effectLst/>
                          <a:latin typeface="Times New Roman" pitchFamily="18" charset="0"/>
                        </a:rPr>
                        <a:t>Health </a:t>
                      </a:r>
                      <a:endParaRPr kumimoji="0" lang="en-US" sz="1400" b="0" i="1"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Health &amp; Wellness or</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3 classes in FACS:</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Interpersonal Relations</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Human Development</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Child Development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Health &amp; Wellness or</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3 classes in FACS:</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Interpersonal Relations</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Human Development</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Child Development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6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1" i="0" u="sng" strike="noStrike" cap="none" normalizeH="0" baseline="0" dirty="0" smtClean="0">
                          <a:ln>
                            <a:noFill/>
                          </a:ln>
                          <a:solidFill>
                            <a:schemeClr val="tx1"/>
                          </a:solidFill>
                          <a:effectLst/>
                          <a:latin typeface="Times New Roman" pitchFamily="18" charset="0"/>
                        </a:rPr>
                        <a:t>P.E.</a:t>
                      </a:r>
                      <a:endParaRPr kumimoji="0" lang="en-US" sz="1400" b="0" i="1"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 P.E. 1 &amp; 2</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It is recommended that P.E. 1 &amp; 2 be taken during the freshman year</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or that students complete a</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marching band/sport substitution.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 P.E. 1 &amp; 2</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It is recommended that P.E. 1 &amp; 2 be taken during the freshman year</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or that students complete a</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marching band/sport substitution.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18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sng" strike="noStrike" cap="none" normalizeH="0" baseline="0" dirty="0" smtClean="0">
                          <a:ln>
                            <a:noFill/>
                          </a:ln>
                          <a:solidFill>
                            <a:schemeClr val="tx1"/>
                          </a:solidFill>
                          <a:effectLst/>
                          <a:latin typeface="Times New Roman" pitchFamily="18" charset="0"/>
                        </a:rPr>
                        <a:t>World Language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Choose from Chinese, Latin, and/or Spanish;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Must receive a grade of A or B in 8</a:t>
                      </a:r>
                      <a:r>
                        <a:rPr kumimoji="0" lang="en-US" sz="1400" b="1" i="0" u="none" strike="noStrike" cap="none" normalizeH="0" baseline="30000" dirty="0" smtClean="0">
                          <a:ln>
                            <a:noFill/>
                          </a:ln>
                          <a:solidFill>
                            <a:schemeClr val="tx1"/>
                          </a:solidFill>
                          <a:effectLst/>
                          <a:latin typeface="Times New Roman" pitchFamily="18" charset="0"/>
                        </a:rPr>
                        <a:t>th</a:t>
                      </a:r>
                      <a:r>
                        <a:rPr kumimoji="0" lang="en-US" sz="1400" b="1" i="0" u="none" strike="noStrike" cap="none" normalizeH="0" baseline="0" dirty="0" smtClean="0">
                          <a:ln>
                            <a:noFill/>
                          </a:ln>
                          <a:solidFill>
                            <a:schemeClr val="tx1"/>
                          </a:solidFill>
                          <a:effectLst/>
                          <a:latin typeface="Times New Roman" pitchFamily="18" charset="0"/>
                        </a:rPr>
                        <a:t> grade ELA to be eligible for world  language as a 9</a:t>
                      </a:r>
                      <a:r>
                        <a:rPr kumimoji="0" lang="en-US" sz="1400" b="1" i="0" u="none" strike="noStrike" cap="none" normalizeH="0" baseline="30000" dirty="0" smtClean="0">
                          <a:ln>
                            <a:noFill/>
                          </a:ln>
                          <a:solidFill>
                            <a:schemeClr val="tx1"/>
                          </a:solidFill>
                          <a:effectLst/>
                          <a:latin typeface="Times New Roman" pitchFamily="18" charset="0"/>
                        </a:rPr>
                        <a:t>th</a:t>
                      </a:r>
                      <a:r>
                        <a:rPr kumimoji="0" lang="en-US" sz="1400" b="1" i="0" u="none" strike="noStrike" cap="none" normalizeH="0" baseline="0" dirty="0" smtClean="0">
                          <a:ln>
                            <a:noFill/>
                          </a:ln>
                          <a:solidFill>
                            <a:schemeClr val="tx1"/>
                          </a:solidFill>
                          <a:effectLst/>
                          <a:latin typeface="Times New Roman" pitchFamily="18" charset="0"/>
                        </a:rPr>
                        <a:t> grader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Elective Option</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ts val="12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4 credits (2 years) are recommended by many or required by some colleges/universities</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AHD requires 6 or 8 credits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(6 credits (3 years) in one language or 4 credits (2 years) in each of </a:t>
                      </a:r>
                      <a:r>
                        <a:rPr kumimoji="0" lang="en-US" sz="1800" b="1" i="1" u="sng" strike="noStrike" cap="none" normalizeH="0" baseline="0" dirty="0" smtClean="0">
                          <a:ln>
                            <a:noFill/>
                          </a:ln>
                          <a:solidFill>
                            <a:schemeClr val="tx1"/>
                          </a:solidFill>
                          <a:effectLst/>
                          <a:latin typeface="Times New Roman" pitchFamily="18" charset="0"/>
                        </a:rPr>
                        <a:t>two</a:t>
                      </a:r>
                      <a:r>
                        <a:rPr kumimoji="0" lang="en-US" sz="1800" b="1" i="0" u="none" strike="noStrike" cap="none" normalizeH="0" baseline="0" dirty="0" smtClean="0">
                          <a:ln>
                            <a:noFill/>
                          </a:ln>
                          <a:solidFill>
                            <a:schemeClr val="tx1"/>
                          </a:solidFill>
                          <a:effectLst/>
                          <a:latin typeface="Times New Roman" pitchFamily="18" charset="0"/>
                        </a:rPr>
                        <a:t> different languages)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World Language is an Elective Option for THD</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credits (2 years) are recommended by many or required by some colleges/universities</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64" name="Group 76"/>
          <p:cNvGraphicFramePr>
            <a:graphicFrameLocks noGrp="1"/>
          </p:cNvGraphicFramePr>
          <p:nvPr>
            <p:extLst>
              <p:ext uri="{D42A27DB-BD31-4B8C-83A1-F6EECF244321}">
                <p14:modId xmlns:p14="http://schemas.microsoft.com/office/powerpoint/2010/main" val="1719218416"/>
              </p:ext>
            </p:extLst>
          </p:nvPr>
        </p:nvGraphicFramePr>
        <p:xfrm>
          <a:off x="228600" y="228600"/>
          <a:ext cx="8305802" cy="6138672"/>
        </p:xfrm>
        <a:graphic>
          <a:graphicData uri="http://schemas.openxmlformats.org/drawingml/2006/table">
            <a:tbl>
              <a:tblPr/>
              <a:tblGrid>
                <a:gridCol w="3200400"/>
                <a:gridCol w="1981200"/>
                <a:gridCol w="3124202"/>
              </a:tblGrid>
              <a:tr h="500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800" b="1" i="0" u="sng" strike="noStrike" cap="none" normalizeH="0" baseline="0" dirty="0" smtClean="0">
                          <a:ln>
                            <a:noFill/>
                          </a:ln>
                          <a:solidFill>
                            <a:schemeClr val="tx1"/>
                          </a:solidFill>
                          <a:effectLst/>
                          <a:latin typeface="Times New Roman" pitchFamily="18" charset="0"/>
                        </a:rPr>
                        <a:t>Fine Arts</a:t>
                      </a:r>
                      <a:r>
                        <a:rPr kumimoji="0" lang="en-US" sz="2800" b="0" i="0" u="none" strike="noStrike" cap="none" normalizeH="0" baseline="0" dirty="0" smtClean="0">
                          <a:ln>
                            <a:noFill/>
                          </a:ln>
                          <a:solidFill>
                            <a:schemeClr val="tx1"/>
                          </a:solidFill>
                          <a:effectLst/>
                          <a:latin typeface="Times New Roman" pitchFamily="18" charset="0"/>
                        </a:rPr>
                        <a:t>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smtClean="0">
                          <a:ln>
                            <a:noFill/>
                          </a:ln>
                          <a:solidFill>
                            <a:schemeClr val="tx1"/>
                          </a:solidFill>
                          <a:effectLst/>
                          <a:latin typeface="Times New Roman" pitchFamily="18" charset="0"/>
                        </a:rPr>
                        <a:t>(available to frosh)</a:t>
                      </a:r>
                      <a:endParaRPr kumimoji="0" lang="en-US" sz="2400" b="1" i="0" u="sng" strike="noStrike" cap="none" normalizeH="0" baseline="0" dirty="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Core 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Academic and/or Technical Honors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5181600">
                <a:tc>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2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rPr>
                        <a:t>Intro to 2-D Art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rPr>
                        <a:t>Painting 1</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200" b="1" i="0" u="none" strike="noStrike" cap="none" normalizeH="0" baseline="0" dirty="0" smtClean="0">
                          <a:ln>
                            <a:noFill/>
                          </a:ln>
                          <a:solidFill>
                            <a:schemeClr val="tx1"/>
                          </a:solidFill>
                          <a:effectLst/>
                          <a:latin typeface="Times New Roman" pitchFamily="18" charset="0"/>
                        </a:rPr>
                        <a:t>Beginning Chorus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rPr>
                        <a:t>Beginning Concert Band     </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2200" b="1" i="0" u="none" strike="noStrike" cap="none" normalizeH="0" baseline="0" dirty="0" smtClean="0">
                          <a:ln>
                            <a:noFill/>
                          </a:ln>
                          <a:solidFill>
                            <a:schemeClr val="tx1"/>
                          </a:solidFill>
                          <a:effectLst/>
                          <a:latin typeface="Times New Roman" pitchFamily="18" charset="0"/>
                        </a:rPr>
                        <a:t>      </a:t>
                      </a:r>
                      <a:r>
                        <a:rPr kumimoji="0" lang="en-US" sz="1600" b="1" i="1" u="sng" strike="noStrike" cap="none" normalizeH="0" baseline="0" dirty="0" smtClean="0">
                          <a:ln>
                            <a:noFill/>
                          </a:ln>
                          <a:solidFill>
                            <a:schemeClr val="tx1"/>
                          </a:solidFill>
                          <a:effectLst/>
                          <a:latin typeface="Times New Roman" pitchFamily="18" charset="0"/>
                        </a:rPr>
                        <a:t>or</a:t>
                      </a:r>
                      <a:r>
                        <a:rPr kumimoji="0" lang="en-US" sz="22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smtClean="0">
                          <a:ln>
                            <a:noFill/>
                          </a:ln>
                          <a:solidFill>
                            <a:schemeClr val="tx1"/>
                          </a:solidFill>
                          <a:effectLst/>
                          <a:latin typeface="Times New Roman" pitchFamily="18" charset="0"/>
                        </a:rPr>
                        <a:t>Instrumental    </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       (Percussion) Ensemble </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2200" b="1" i="0" u="none" strike="noStrike" cap="none" normalizeH="0" baseline="0" dirty="0" smtClean="0">
                          <a:ln>
                            <a:noFill/>
                          </a:ln>
                          <a:solidFill>
                            <a:schemeClr val="tx1"/>
                          </a:solidFill>
                          <a:effectLst/>
                          <a:latin typeface="Times New Roman" pitchFamily="18" charset="0"/>
                        </a:rPr>
                        <a:t>Dance Performance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       (Color Guard/Winter Guard)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rPr>
                        <a:t>Theatre Arts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rPr>
                        <a:t>Technical Theatre</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200" b="1" i="0" u="none" strike="noStrike" cap="none" normalizeH="0" baseline="0" dirty="0" smtClean="0">
                          <a:ln>
                            <a:noFill/>
                          </a:ln>
                          <a:solidFill>
                            <a:schemeClr val="tx1"/>
                          </a:solidFill>
                          <a:effectLst/>
                          <a:latin typeface="Times New Roman" pitchFamily="18" charset="0"/>
                        </a:rPr>
                        <a:t>Music History &amp; </a:t>
                      </a:r>
                      <a:r>
                        <a:rPr kumimoji="0" lang="en-US" sz="2200" b="1" i="0" u="none" strike="noStrike" cap="none" normalizeH="0" baseline="0" dirty="0" err="1" smtClean="0">
                          <a:ln>
                            <a:noFill/>
                          </a:ln>
                          <a:solidFill>
                            <a:schemeClr val="tx1"/>
                          </a:solidFill>
                          <a:effectLst/>
                          <a:latin typeface="Times New Roman" pitchFamily="18" charset="0"/>
                        </a:rPr>
                        <a:t>Apprec</a:t>
                      </a:r>
                      <a:r>
                        <a:rPr kumimoji="0" lang="en-US" sz="2200" b="1" i="0" u="none" strike="noStrike" cap="none" normalizeH="0" baseline="0" dirty="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2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Elective Option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AHD requires         2 credits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Fine Arts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courses are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Elective Options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 for THD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70" name="Group 130"/>
          <p:cNvGraphicFramePr>
            <a:graphicFrameLocks noGrp="1"/>
          </p:cNvGraphicFramePr>
          <p:nvPr>
            <p:extLst>
              <p:ext uri="{D42A27DB-BD31-4B8C-83A1-F6EECF244321}">
                <p14:modId xmlns:p14="http://schemas.microsoft.com/office/powerpoint/2010/main" val="3077196787"/>
              </p:ext>
            </p:extLst>
          </p:nvPr>
        </p:nvGraphicFramePr>
        <p:xfrm>
          <a:off x="228600" y="381000"/>
          <a:ext cx="8153400" cy="6096000"/>
        </p:xfrm>
        <a:graphic>
          <a:graphicData uri="http://schemas.openxmlformats.org/drawingml/2006/table">
            <a:tbl>
              <a:tblPr/>
              <a:tblGrid>
                <a:gridCol w="2133600"/>
                <a:gridCol w="3048000"/>
                <a:gridCol w="2971800"/>
              </a:tblGrid>
              <a:tr h="465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Core 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Academic and/or Technical  Honors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2682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Directed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Electives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5 Credits</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Additional classes in</a:t>
                      </a:r>
                    </a:p>
                    <a:p>
                      <a:pPr marL="800100" marR="0" lvl="1"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sz="2000" b="1" i="0" u="none" strike="noStrike" cap="none" normalizeH="0" baseline="0" dirty="0" smtClean="0">
                          <a:ln>
                            <a:noFill/>
                          </a:ln>
                          <a:solidFill>
                            <a:schemeClr val="tx1"/>
                          </a:solidFill>
                          <a:effectLst/>
                          <a:latin typeface="Times New Roman" pitchFamily="18" charset="0"/>
                        </a:rPr>
                        <a:t>World Language</a:t>
                      </a:r>
                    </a:p>
                    <a:p>
                      <a:pPr marL="800100" marR="0" lvl="1"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sz="2000" b="1" i="0" u="none" strike="noStrike" cap="none" normalizeH="0" baseline="0" dirty="0" smtClean="0">
                          <a:ln>
                            <a:noFill/>
                          </a:ln>
                          <a:solidFill>
                            <a:schemeClr val="tx1"/>
                          </a:solidFill>
                          <a:effectLst/>
                          <a:latin typeface="Times New Roman" pitchFamily="18" charset="0"/>
                        </a:rPr>
                        <a:t>Fine Arts</a:t>
                      </a:r>
                    </a:p>
                    <a:p>
                      <a:pPr marL="800100" marR="0" lvl="1"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sz="2000" b="1" i="0" u="none" strike="noStrike" cap="none" normalizeH="0" baseline="0" dirty="0" smtClean="0">
                          <a:ln>
                            <a:noFill/>
                          </a:ln>
                          <a:solidFill>
                            <a:schemeClr val="tx1"/>
                          </a:solidFill>
                          <a:effectLst/>
                          <a:latin typeface="Times New Roman" pitchFamily="18" charset="0"/>
                        </a:rPr>
                        <a:t>FACS</a:t>
                      </a:r>
                    </a:p>
                    <a:p>
                      <a:pPr marL="800100" marR="0" lvl="1"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sz="2000" b="1" i="0" u="none" strike="noStrike" cap="none" normalizeH="0" baseline="0" dirty="0" smtClean="0">
                          <a:ln>
                            <a:noFill/>
                          </a:ln>
                          <a:solidFill>
                            <a:schemeClr val="tx1"/>
                          </a:solidFill>
                          <a:effectLst/>
                          <a:latin typeface="Times New Roman" pitchFamily="18" charset="0"/>
                        </a:rPr>
                        <a:t>Engineering &amp; Technology</a:t>
                      </a:r>
                    </a:p>
                    <a:p>
                      <a:pPr marL="800100" marR="0" lvl="1"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sz="2000" b="1" i="0" u="none" strike="noStrike" cap="none" normalizeH="0" baseline="0" dirty="0" smtClean="0">
                          <a:ln>
                            <a:noFill/>
                          </a:ln>
                          <a:solidFill>
                            <a:schemeClr val="tx1"/>
                          </a:solidFill>
                          <a:effectLst/>
                          <a:latin typeface="Times New Roman" pitchFamily="18" charset="0"/>
                        </a:rPr>
                        <a:t>Career-Technical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5 Credits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Additional classes in</a:t>
                      </a:r>
                    </a:p>
                    <a:p>
                      <a:pPr marL="800100" marR="0" lvl="1"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sz="2000" b="1" i="0" u="none" strike="noStrike" cap="none" normalizeH="0" baseline="0" dirty="0" smtClean="0">
                          <a:ln>
                            <a:noFill/>
                          </a:ln>
                          <a:solidFill>
                            <a:schemeClr val="tx1"/>
                          </a:solidFill>
                          <a:effectLst/>
                          <a:latin typeface="Times New Roman" pitchFamily="18" charset="0"/>
                        </a:rPr>
                        <a:t>World Language</a:t>
                      </a:r>
                    </a:p>
                    <a:p>
                      <a:pPr marL="800100" marR="0" lvl="1"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sz="2000" b="1" i="0" u="none" strike="noStrike" cap="none" normalizeH="0" baseline="0" dirty="0" smtClean="0">
                          <a:ln>
                            <a:noFill/>
                          </a:ln>
                          <a:solidFill>
                            <a:schemeClr val="tx1"/>
                          </a:solidFill>
                          <a:effectLst/>
                          <a:latin typeface="Times New Roman" pitchFamily="18" charset="0"/>
                        </a:rPr>
                        <a:t>Fine Arts</a:t>
                      </a:r>
                    </a:p>
                    <a:p>
                      <a:pPr marL="800100" marR="0" lvl="1"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sz="2000" b="1" i="0" u="none" strike="noStrike" cap="none" normalizeH="0" baseline="0" dirty="0" smtClean="0">
                          <a:ln>
                            <a:noFill/>
                          </a:ln>
                          <a:solidFill>
                            <a:schemeClr val="tx1"/>
                          </a:solidFill>
                          <a:effectLst/>
                          <a:latin typeface="Times New Roman" pitchFamily="18" charset="0"/>
                        </a:rPr>
                        <a:t>FACS</a:t>
                      </a:r>
                    </a:p>
                    <a:p>
                      <a:pPr marL="800100" marR="0" lvl="1"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sz="2000" b="1" i="0" u="none" strike="noStrike" cap="none" normalizeH="0" baseline="0" dirty="0" smtClean="0">
                          <a:ln>
                            <a:noFill/>
                          </a:ln>
                          <a:solidFill>
                            <a:schemeClr val="tx1"/>
                          </a:solidFill>
                          <a:effectLst/>
                          <a:latin typeface="Times New Roman" pitchFamily="18" charset="0"/>
                        </a:rPr>
                        <a:t>Engineering &amp; Technology</a:t>
                      </a:r>
                    </a:p>
                    <a:p>
                      <a:pPr marL="800100" marR="0" lvl="1"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pPr>
                      <a:r>
                        <a:rPr kumimoji="0" lang="en-US" sz="2000" b="1" i="0" u="none" strike="noStrike" cap="none" normalizeH="0" baseline="0" dirty="0" smtClean="0">
                          <a:ln>
                            <a:noFill/>
                          </a:ln>
                          <a:solidFill>
                            <a:schemeClr val="tx1"/>
                          </a:solidFill>
                          <a:effectLst/>
                          <a:latin typeface="Times New Roman" pitchFamily="18" charset="0"/>
                        </a:rPr>
                        <a:t>Career-Technical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Electives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10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2 Credits for AHD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-------------------------10 Credits for THD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6" name="Content Placeholder 5"/>
          <p:cNvSpPr>
            <a:spLocks noGrp="1"/>
          </p:cNvSpPr>
          <p:nvPr>
            <p:ph idx="1"/>
          </p:nvPr>
        </p:nvSpPr>
        <p:spPr>
          <a:xfrm>
            <a:off x="3575050" y="273049"/>
            <a:ext cx="5120640" cy="6492240"/>
          </a:xfrm>
        </p:spPr>
        <p:txBody>
          <a:bodyPr/>
          <a:lstStyle/>
          <a:p>
            <a:endParaRPr lang="en-US" dirty="0"/>
          </a:p>
        </p:txBody>
      </p:sp>
      <p:sp>
        <p:nvSpPr>
          <p:cNvPr id="7" name="Text Placeholder 6"/>
          <p:cNvSpPr>
            <a:spLocks noGrp="1"/>
          </p:cNvSpPr>
          <p:nvPr>
            <p:ph type="body" sz="half" idx="2"/>
          </p:nvPr>
        </p:nvSpPr>
        <p:spPr/>
        <p:txBody>
          <a:bodyPr>
            <a:normAutofit/>
          </a:bodyPr>
          <a:lstStyle/>
          <a:p>
            <a:pPr algn="ctr"/>
            <a:r>
              <a:rPr lang="en-US" sz="6000" dirty="0" smtClean="0"/>
              <a:t>Schedule </a:t>
            </a:r>
          </a:p>
          <a:p>
            <a:pPr algn="ctr"/>
            <a:r>
              <a:rPr lang="en-US" sz="6000" dirty="0" smtClean="0"/>
              <a:t>Request </a:t>
            </a:r>
          </a:p>
          <a:p>
            <a:pPr algn="ctr"/>
            <a:r>
              <a:rPr lang="en-US" sz="6000" dirty="0" smtClean="0"/>
              <a:t>Form</a:t>
            </a:r>
            <a:endParaRPr lang="en-US" sz="6000" dirty="0"/>
          </a:p>
        </p:txBody>
      </p:sp>
      <p:graphicFrame>
        <p:nvGraphicFramePr>
          <p:cNvPr id="5" name="Object 4"/>
          <p:cNvGraphicFramePr>
            <a:graphicFrameLocks noChangeAspect="1"/>
          </p:cNvGraphicFramePr>
          <p:nvPr>
            <p:extLst>
              <p:ext uri="{D42A27DB-BD31-4B8C-83A1-F6EECF244321}">
                <p14:modId xmlns:p14="http://schemas.microsoft.com/office/powerpoint/2010/main" val="736348463"/>
              </p:ext>
            </p:extLst>
          </p:nvPr>
        </p:nvGraphicFramePr>
        <p:xfrm>
          <a:off x="4495800" y="533400"/>
          <a:ext cx="4228384" cy="5486400"/>
        </p:xfrm>
        <a:graphic>
          <a:graphicData uri="http://schemas.openxmlformats.org/presentationml/2006/ole">
            <mc:AlternateContent xmlns:mc="http://schemas.openxmlformats.org/markup-compatibility/2006">
              <mc:Choice xmlns:v="urn:schemas-microsoft-com:vml" Requires="v">
                <p:oleObj spid="_x0000_s4128" name="Document" r:id="rId3" imgW="6996456" imgH="9077350" progId="Word.Document.12">
                  <p:embed/>
                </p:oleObj>
              </mc:Choice>
              <mc:Fallback>
                <p:oleObj name="Document" r:id="rId3" imgW="6996456" imgH="9077350" progId="Word.Document.12">
                  <p:embed/>
                  <p:pic>
                    <p:nvPicPr>
                      <p:cNvPr id="0" name=""/>
                      <p:cNvPicPr/>
                      <p:nvPr/>
                    </p:nvPicPr>
                    <p:blipFill>
                      <a:blip r:embed="rId4"/>
                      <a:stretch>
                        <a:fillRect/>
                      </a:stretch>
                    </p:blipFill>
                    <p:spPr>
                      <a:xfrm>
                        <a:off x="4495800" y="533400"/>
                        <a:ext cx="4228384" cy="5486400"/>
                      </a:xfrm>
                      <a:prstGeom prst="rect">
                        <a:avLst/>
                      </a:prstGeom>
                    </p:spPr>
                  </p:pic>
                </p:oleObj>
              </mc:Fallback>
            </mc:AlternateContent>
          </a:graphicData>
        </a:graphic>
      </p:graphicFrame>
    </p:spTree>
    <p:extLst>
      <p:ext uri="{BB962C8B-B14F-4D97-AF65-F5344CB8AC3E}">
        <p14:creationId xmlns:p14="http://schemas.microsoft.com/office/powerpoint/2010/main" val="17614362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the Credits</a:t>
            </a:r>
            <a:endParaRPr lang="en-US" dirty="0"/>
          </a:p>
        </p:txBody>
      </p:sp>
      <p:pic>
        <p:nvPicPr>
          <p:cNvPr id="3077" name="Picture 5" descr="C:\Documents and Settings\Jane Jack\Local Settings\Temporary Internet Files\Content.IE5\07M72AR1\MP900422590[1].jpg"/>
          <p:cNvPicPr>
            <a:picLocks noChangeAspect="1" noChangeArrowheads="1"/>
          </p:cNvPicPr>
          <p:nvPr/>
        </p:nvPicPr>
        <p:blipFill>
          <a:blip r:embed="rId3" cstate="print"/>
          <a:srcRect/>
          <a:stretch>
            <a:fillRect/>
          </a:stretch>
        </p:blipFill>
        <p:spPr bwMode="auto">
          <a:xfrm>
            <a:off x="1371600" y="1676400"/>
            <a:ext cx="7546743" cy="50292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942" name="Group 78"/>
          <p:cNvGraphicFramePr>
            <a:graphicFrameLocks noGrp="1"/>
          </p:cNvGraphicFramePr>
          <p:nvPr>
            <p:extLst>
              <p:ext uri="{D42A27DB-BD31-4B8C-83A1-F6EECF244321}">
                <p14:modId xmlns:p14="http://schemas.microsoft.com/office/powerpoint/2010/main" val="475832281"/>
              </p:ext>
            </p:extLst>
          </p:nvPr>
        </p:nvGraphicFramePr>
        <p:xfrm>
          <a:off x="0" y="0"/>
          <a:ext cx="9144000" cy="12140098"/>
        </p:xfrm>
        <a:graphic>
          <a:graphicData uri="http://schemas.openxmlformats.org/drawingml/2006/table">
            <a:tbl>
              <a:tblPr/>
              <a:tblGrid>
                <a:gridCol w="9144000"/>
              </a:tblGrid>
              <a:tr h="5674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rPr>
                        <a:t>Core 40 with Academic and/or Technical Honors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278880">
                <a:tc>
                  <a:txBody>
                    <a:bodyPr/>
                    <a:lstStyle/>
                    <a:p>
                      <a:endParaRPr lang="en-US" sz="2400" b="1" kern="1200" baseline="0" dirty="0" smtClean="0">
                        <a:solidFill>
                          <a:schemeClr val="tx1"/>
                        </a:solidFill>
                        <a:latin typeface="Times New Roman" pitchFamily="18" charset="0"/>
                        <a:ea typeface="+mn-ea"/>
                        <a:cs typeface="Times New Roman" pitchFamily="18" charset="0"/>
                      </a:endParaRPr>
                    </a:p>
                    <a:p>
                      <a:r>
                        <a:rPr lang="en-US" sz="2400" b="1" kern="1200" baseline="0" dirty="0" smtClean="0">
                          <a:solidFill>
                            <a:schemeClr val="tx1"/>
                          </a:solidFill>
                          <a:latin typeface="Times New Roman" pitchFamily="18" charset="0"/>
                          <a:ea typeface="+mn-ea"/>
                          <a:cs typeface="Times New Roman" pitchFamily="18" charset="0"/>
                        </a:rPr>
                        <a:t>     In order to earn a Core 40 with Academic and/or Technical      </a:t>
                      </a:r>
                    </a:p>
                    <a:p>
                      <a:r>
                        <a:rPr lang="en-US" sz="2400" b="1" kern="1200" baseline="0" dirty="0" smtClean="0">
                          <a:solidFill>
                            <a:schemeClr val="tx1"/>
                          </a:solidFill>
                          <a:latin typeface="Times New Roman" pitchFamily="18" charset="0"/>
                          <a:ea typeface="+mn-ea"/>
                          <a:cs typeface="Times New Roman" pitchFamily="18" charset="0"/>
                        </a:rPr>
                        <a:t>     Honors Diploma, students must . . . . </a:t>
                      </a:r>
                    </a:p>
                    <a:p>
                      <a:endParaRPr lang="en-US" sz="2400" b="1" kern="1200" baseline="0" dirty="0" smtClean="0">
                        <a:solidFill>
                          <a:schemeClr val="tx1"/>
                        </a:solidFill>
                        <a:latin typeface="Times New Roman" pitchFamily="18" charset="0"/>
                        <a:ea typeface="+mn-ea"/>
                        <a:cs typeface="Times New Roman" pitchFamily="18" charset="0"/>
                      </a:endParaRPr>
                    </a:p>
                    <a:p>
                      <a:pPr marL="800100" lvl="1" indent="-342900">
                        <a:buFont typeface="Arial" panose="020B0604020202020204" pitchFamily="34" charset="0"/>
                        <a:buChar char="•"/>
                      </a:pPr>
                      <a:r>
                        <a:rPr lang="en-US" sz="2400" b="1" kern="1200" baseline="0" dirty="0" smtClean="0">
                          <a:solidFill>
                            <a:schemeClr val="tx1"/>
                          </a:solidFill>
                          <a:latin typeface="Times New Roman" pitchFamily="18" charset="0"/>
                          <a:ea typeface="+mn-ea"/>
                          <a:cs typeface="Times New Roman" pitchFamily="18" charset="0"/>
                        </a:rPr>
                        <a:t>Earn a grade of a “C” or better in all courses that count toward the Academic Honors Diploma, and</a:t>
                      </a:r>
                    </a:p>
                    <a:p>
                      <a:pPr marL="457200" lvl="1" indent="0">
                        <a:buFontTx/>
                        <a:buNone/>
                      </a:pPr>
                      <a:endParaRPr lang="en-US" sz="2400" b="1" kern="1200" baseline="0" dirty="0" smtClean="0">
                        <a:solidFill>
                          <a:schemeClr val="tx1"/>
                        </a:solidFill>
                        <a:latin typeface="Times New Roman" pitchFamily="18" charset="0"/>
                        <a:ea typeface="+mn-ea"/>
                        <a:cs typeface="Times New Roman" pitchFamily="18" charset="0"/>
                      </a:endParaRPr>
                    </a:p>
                    <a:p>
                      <a:pPr marL="800100" lvl="1" indent="-342900">
                        <a:buFont typeface="Arial" panose="020B0604020202020204" pitchFamily="34" charset="0"/>
                        <a:buChar char="•"/>
                      </a:pPr>
                      <a:r>
                        <a:rPr lang="en-US" sz="2400" b="1" kern="1200" baseline="0" dirty="0" smtClean="0">
                          <a:solidFill>
                            <a:schemeClr val="tx1"/>
                          </a:solidFill>
                          <a:latin typeface="Times New Roman" pitchFamily="18" charset="0"/>
                          <a:ea typeface="+mn-ea"/>
                          <a:cs typeface="Times New Roman" pitchFamily="18" charset="0"/>
                        </a:rPr>
                        <a:t>Earn a grade point average of a “B” or better, and</a:t>
                      </a:r>
                    </a:p>
                    <a:p>
                      <a:pPr marL="457200" lvl="1" indent="0">
                        <a:buFontTx/>
                        <a:buNone/>
                      </a:pPr>
                      <a:endParaRPr kumimoji="0" lang="en-US" sz="2400" b="1" i="0" u="none" strike="noStrike" cap="none" normalizeH="0" baseline="0" dirty="0" smtClean="0">
                        <a:ln>
                          <a:noFill/>
                        </a:ln>
                        <a:solidFill>
                          <a:schemeClr val="tx1"/>
                        </a:solidFill>
                        <a:effectLst/>
                        <a:latin typeface="Times New Roman" pitchFamily="18" charset="0"/>
                      </a:endParaRPr>
                    </a:p>
                    <a:p>
                      <a:pPr marL="800100" lvl="1" indent="-342900">
                        <a:buFont typeface="Arial" panose="020B0604020202020204" pitchFamily="34" charset="0"/>
                        <a:buChar char="•"/>
                      </a:pPr>
                      <a:r>
                        <a:rPr kumimoji="0" lang="en-US" sz="2400" b="1" i="0" u="none" strike="noStrike" cap="none" normalizeH="0" baseline="0" dirty="0" smtClean="0">
                          <a:ln>
                            <a:noFill/>
                          </a:ln>
                          <a:solidFill>
                            <a:schemeClr val="tx1"/>
                          </a:solidFill>
                          <a:effectLst/>
                          <a:latin typeface="Times New Roman" pitchFamily="18" charset="0"/>
                        </a:rPr>
                        <a:t>Complete </a:t>
                      </a:r>
                      <a:r>
                        <a:rPr kumimoji="0" lang="en-US" sz="2400" b="1" i="0" u="sng" strike="noStrike" cap="none" normalizeH="0" baseline="0" dirty="0" smtClean="0">
                          <a:ln>
                            <a:noFill/>
                          </a:ln>
                          <a:solidFill>
                            <a:schemeClr val="tx1"/>
                          </a:solidFill>
                          <a:effectLst/>
                          <a:latin typeface="Times New Roman" pitchFamily="18" charset="0"/>
                        </a:rPr>
                        <a:t>ONE</a:t>
                      </a:r>
                      <a:r>
                        <a:rPr kumimoji="0" lang="en-US" sz="2400" b="1" i="0" u="none" strike="noStrike" cap="none" normalizeH="0" baseline="0" dirty="0" smtClean="0">
                          <a:ln>
                            <a:noFill/>
                          </a:ln>
                          <a:solidFill>
                            <a:schemeClr val="tx1"/>
                          </a:solidFill>
                          <a:effectLst/>
                          <a:latin typeface="Times New Roman" pitchFamily="18" charset="0"/>
                        </a:rPr>
                        <a:t> of the following:</a:t>
                      </a:r>
                    </a:p>
                    <a:p>
                      <a:endParaRPr kumimoji="0" lang="en-US" sz="2400" b="1" i="0" u="none" strike="noStrike" cap="none" normalizeH="0" baseline="0" dirty="0" smtClean="0">
                        <a:ln>
                          <a:noFill/>
                        </a:ln>
                        <a:solidFill>
                          <a:schemeClr val="tx1"/>
                        </a:solidFill>
                        <a:effectLst/>
                        <a:latin typeface="Times New Roman" pitchFamily="18" charset="0"/>
                      </a:endParaRPr>
                    </a:p>
                    <a:p>
                      <a:pPr marL="1257300" lvl="1" indent="-342900">
                        <a:buFont typeface="Wingdings" panose="05000000000000000000" pitchFamily="2" charset="2"/>
                        <a:buChar char="Ø"/>
                      </a:pPr>
                      <a:r>
                        <a:rPr kumimoji="0" lang="en-US" sz="2400" b="1" i="0" u="none" strike="noStrike" cap="none" normalizeH="0" baseline="0" dirty="0" smtClean="0">
                          <a:ln>
                            <a:noFill/>
                          </a:ln>
                          <a:solidFill>
                            <a:schemeClr val="tx1"/>
                          </a:solidFill>
                          <a:effectLst/>
                          <a:latin typeface="Times New Roman" pitchFamily="18" charset="0"/>
                        </a:rPr>
                        <a:t>Earn 4 credits in 2 or more AP courses and sit for the                           corresponding AP exams, or</a:t>
                      </a:r>
                    </a:p>
                    <a:p>
                      <a:pPr marL="457200" marR="0" lvl="0" indent="0" algn="l" defTabSz="914400" rtl="0" eaLnBrk="1" fontAlgn="base" latinLnBrk="0" hangingPunct="1">
                        <a:lnSpc>
                          <a:spcPct val="100000"/>
                        </a:lnSpc>
                        <a:spcBef>
                          <a:spcPts val="0"/>
                        </a:spcBef>
                        <a:spcAft>
                          <a:spcPct val="0"/>
                        </a:spcAft>
                        <a:buClrTx/>
                        <a:buSzTx/>
                        <a:buFont typeface="+mj-lt"/>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457200" marR="0" lvl="0" indent="0" algn="l" defTabSz="914400" rtl="0" eaLnBrk="1" fontAlgn="base" latinLnBrk="0" hangingPunct="1">
                        <a:lnSpc>
                          <a:spcPct val="100000"/>
                        </a:lnSpc>
                        <a:spcBef>
                          <a:spcPts val="0"/>
                        </a:spcBef>
                        <a:spcAft>
                          <a:spcPct val="0"/>
                        </a:spcAft>
                        <a:buClrTx/>
                        <a:buSzTx/>
                        <a:buFont typeface="+mj-lt"/>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52820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15287557"/>
              </p:ext>
            </p:extLst>
          </p:nvPr>
        </p:nvGraphicFramePr>
        <p:xfrm>
          <a:off x="0" y="0"/>
          <a:ext cx="9144000" cy="7870508"/>
        </p:xfrm>
        <a:graphic>
          <a:graphicData uri="http://schemas.openxmlformats.org/drawingml/2006/table">
            <a:tbl>
              <a:tblPr/>
              <a:tblGrid>
                <a:gridCol w="9144000"/>
              </a:tblGrid>
              <a:tr h="7544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rPr>
                        <a:t>Core 40 </a:t>
                      </a:r>
                      <a:r>
                        <a:rPr kumimoji="0" lang="en-US" sz="2000" b="1" i="0" u="none" strike="noStrike" cap="none" normalizeH="0" baseline="0" dirty="0" smtClean="0">
                          <a:ln>
                            <a:noFill/>
                          </a:ln>
                          <a:solidFill>
                            <a:schemeClr val="tx1"/>
                          </a:solidFill>
                          <a:effectLst/>
                          <a:latin typeface="Times New Roman" pitchFamily="18" charset="0"/>
                        </a:rPr>
                        <a:t>with</a:t>
                      </a:r>
                      <a:r>
                        <a:rPr kumimoji="0" lang="en-US" sz="3200" b="1" i="0" u="none" strike="noStrike" cap="none" normalizeH="0" baseline="0" dirty="0" smtClean="0">
                          <a:ln>
                            <a:noFill/>
                          </a:ln>
                          <a:solidFill>
                            <a:schemeClr val="tx1"/>
                          </a:solidFill>
                          <a:effectLst/>
                          <a:latin typeface="Times New Roman" pitchFamily="18" charset="0"/>
                        </a:rPr>
                        <a:t> Academic </a:t>
                      </a:r>
                      <a:r>
                        <a:rPr kumimoji="0" lang="en-US" sz="2000" b="1" i="0" u="none" strike="noStrike" cap="none" normalizeH="0" baseline="0" dirty="0" smtClean="0">
                          <a:ln>
                            <a:noFill/>
                          </a:ln>
                          <a:solidFill>
                            <a:schemeClr val="tx1"/>
                          </a:solidFill>
                          <a:effectLst/>
                          <a:latin typeface="Times New Roman" pitchFamily="18" charset="0"/>
                        </a:rPr>
                        <a:t>and/or</a:t>
                      </a:r>
                      <a:r>
                        <a:rPr kumimoji="0" lang="en-US" sz="3200" b="1" i="0" u="none" strike="noStrike" cap="none" normalizeH="0" baseline="0" dirty="0" smtClean="0">
                          <a:ln>
                            <a:noFill/>
                          </a:ln>
                          <a:solidFill>
                            <a:schemeClr val="tx1"/>
                          </a:solidFill>
                          <a:effectLst/>
                          <a:latin typeface="Times New Roman" pitchFamily="18" charset="0"/>
                        </a:rPr>
                        <a:t> Technical Honors </a:t>
                      </a:r>
                      <a:r>
                        <a:rPr kumimoji="0" lang="en-US" sz="2000" b="1" i="0" u="none" strike="noStrike" cap="none" normalizeH="0" baseline="0" dirty="0" smtClean="0">
                          <a:ln>
                            <a:noFill/>
                          </a:ln>
                          <a:solidFill>
                            <a:schemeClr val="tx1"/>
                          </a:solidFill>
                          <a:effectLst/>
                          <a:latin typeface="Times New Roman" pitchFamily="18" charset="0"/>
                        </a:rPr>
                        <a:t>(cont’d.)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7116090">
                <a:tc>
                  <a:txBody>
                    <a:bodyPr/>
                    <a:lstStyle/>
                    <a:p>
                      <a:endParaRPr kumimoji="0" lang="en-US" sz="2400" b="1" i="0" u="none" strike="noStrike" cap="none" normalizeH="0" baseline="0" dirty="0" smtClean="0">
                        <a:ln>
                          <a:noFill/>
                        </a:ln>
                        <a:solidFill>
                          <a:schemeClr val="tx1"/>
                        </a:solidFill>
                        <a:effectLst/>
                        <a:latin typeface="Times New Roman" pitchFamily="18" charset="0"/>
                      </a:endParaRPr>
                    </a:p>
                    <a:p>
                      <a:pPr marL="800100" lvl="1" indent="-342900">
                        <a:buFont typeface="Arial" panose="020B0604020202020204" pitchFamily="34" charset="0"/>
                        <a:buChar char="•"/>
                      </a:pPr>
                      <a:r>
                        <a:rPr kumimoji="0" lang="en-US" sz="2400" b="1" i="0" u="none" strike="noStrike" cap="none" normalizeH="0" baseline="0" dirty="0" smtClean="0">
                          <a:ln>
                            <a:noFill/>
                          </a:ln>
                          <a:solidFill>
                            <a:schemeClr val="tx1"/>
                          </a:solidFill>
                          <a:effectLst/>
                          <a:latin typeface="Times New Roman" pitchFamily="18" charset="0"/>
                        </a:rPr>
                        <a:t>Complete </a:t>
                      </a:r>
                      <a:r>
                        <a:rPr kumimoji="0" lang="en-US" sz="2400" b="1" i="0" u="sng" strike="noStrike" cap="none" normalizeH="0" baseline="0" dirty="0" smtClean="0">
                          <a:ln>
                            <a:noFill/>
                          </a:ln>
                          <a:solidFill>
                            <a:schemeClr val="tx1"/>
                          </a:solidFill>
                          <a:effectLst/>
                          <a:latin typeface="Times New Roman" pitchFamily="18" charset="0"/>
                        </a:rPr>
                        <a:t>ONE</a:t>
                      </a:r>
                      <a:r>
                        <a:rPr kumimoji="0" lang="en-US" sz="2400" b="1" i="0" u="none" strike="noStrike" cap="none" normalizeH="0" baseline="0" dirty="0" smtClean="0">
                          <a:ln>
                            <a:noFill/>
                          </a:ln>
                          <a:solidFill>
                            <a:schemeClr val="tx1"/>
                          </a:solidFill>
                          <a:effectLst/>
                          <a:latin typeface="Times New Roman" pitchFamily="18" charset="0"/>
                        </a:rPr>
                        <a:t> of the following (cont’d.):</a:t>
                      </a:r>
                    </a:p>
                    <a:p>
                      <a:pPr marL="457200" marR="0" lvl="0" indent="0" algn="l" defTabSz="914400" rtl="0" eaLnBrk="1" fontAlgn="base" latinLnBrk="0" hangingPunct="1">
                        <a:lnSpc>
                          <a:spcPct val="100000"/>
                        </a:lnSpc>
                        <a:spcBef>
                          <a:spcPts val="0"/>
                        </a:spcBef>
                        <a:spcAft>
                          <a:spcPct val="0"/>
                        </a:spcAft>
                        <a:buClrTx/>
                        <a:buSzTx/>
                        <a:buFont typeface="+mj-lt"/>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1257300" marR="0" lvl="1" indent="-342900" algn="l" defTabSz="914400" rtl="0" eaLnBrk="1" fontAlgn="base" latinLnBrk="0" hangingPunct="1">
                        <a:lnSpc>
                          <a:spcPct val="100000"/>
                        </a:lnSpc>
                        <a:spcBef>
                          <a:spcPts val="0"/>
                        </a:spcBef>
                        <a:spcAft>
                          <a:spcPct val="0"/>
                        </a:spcAft>
                        <a:buClrTx/>
                        <a:buSzTx/>
                        <a:buFont typeface="Wingdings" panose="05000000000000000000" pitchFamily="2" charset="2"/>
                        <a:buChar char="Ø"/>
                        <a:tabLst/>
                      </a:pPr>
                      <a:r>
                        <a:rPr kumimoji="0" lang="en-US" sz="2400" b="1" i="0" u="none" strike="noStrike" cap="none" normalizeH="0" baseline="0" dirty="0" smtClean="0">
                          <a:ln>
                            <a:noFill/>
                          </a:ln>
                          <a:solidFill>
                            <a:schemeClr val="tx1"/>
                          </a:solidFill>
                          <a:effectLst/>
                          <a:latin typeface="Times New Roman" pitchFamily="18" charset="0"/>
                        </a:rPr>
                        <a:t>Earn 6 verifiable transcripted college credits in dual </a:t>
                      </a:r>
                    </a:p>
                    <a:p>
                      <a:pPr marL="914400" marR="0" lvl="1" indent="0" algn="l" defTabSz="914400" rtl="0" eaLnBrk="1" fontAlgn="base" latinLnBrk="0" hangingPunct="1">
                        <a:lnSpc>
                          <a:spcPct val="100000"/>
                        </a:lnSpc>
                        <a:spcBef>
                          <a:spcPts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     credit courses from the approved dual credit list, or</a:t>
                      </a:r>
                    </a:p>
                    <a:p>
                      <a:pPr marL="914400" marR="0" lvl="1" indent="0" algn="l" defTabSz="914400" rtl="0" eaLnBrk="1" fontAlgn="base" latinLnBrk="0" hangingPunct="1">
                        <a:lnSpc>
                          <a:spcPct val="100000"/>
                        </a:lnSpc>
                        <a:spcBef>
                          <a:spcPts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1257300" marR="0" lvl="1" indent="-342900" algn="l" defTabSz="914400" rtl="0" eaLnBrk="1" fontAlgn="base" latinLnBrk="0" hangingPunct="1">
                        <a:lnSpc>
                          <a:spcPct val="100000"/>
                        </a:lnSpc>
                        <a:spcBef>
                          <a:spcPts val="0"/>
                        </a:spcBef>
                        <a:spcAft>
                          <a:spcPct val="0"/>
                        </a:spcAft>
                        <a:buClrTx/>
                        <a:buSzTx/>
                        <a:buFont typeface="Wingdings" panose="05000000000000000000" pitchFamily="2" charset="2"/>
                        <a:buChar char="Ø"/>
                        <a:tabLst/>
                      </a:pPr>
                      <a:r>
                        <a:rPr kumimoji="0" lang="en-US" sz="2400" b="1" i="0" u="none" strike="noStrike" cap="none" normalizeH="0" baseline="0" dirty="0" smtClean="0">
                          <a:ln>
                            <a:noFill/>
                          </a:ln>
                          <a:solidFill>
                            <a:schemeClr val="tx1"/>
                          </a:solidFill>
                          <a:effectLst/>
                          <a:latin typeface="Times New Roman" pitchFamily="18" charset="0"/>
                        </a:rPr>
                        <a:t>Earn 2 credits in AP courses and sit for the corresponding AP exam(s) </a:t>
                      </a:r>
                      <a:r>
                        <a:rPr kumimoji="0" lang="en-US" sz="2400" b="1" i="0" u="sng" strike="noStrike" cap="none" normalizeH="0" baseline="0" dirty="0" smtClean="0">
                          <a:ln>
                            <a:noFill/>
                          </a:ln>
                          <a:solidFill>
                            <a:schemeClr val="tx1"/>
                          </a:solidFill>
                          <a:effectLst/>
                          <a:latin typeface="Times New Roman" pitchFamily="18" charset="0"/>
                        </a:rPr>
                        <a:t>and</a:t>
                      </a:r>
                      <a:r>
                        <a:rPr kumimoji="0" lang="en-US" sz="2400" b="1" i="0" u="none" strike="noStrike" cap="none" normalizeH="0" baseline="0" dirty="0" smtClean="0">
                          <a:ln>
                            <a:noFill/>
                          </a:ln>
                          <a:solidFill>
                            <a:schemeClr val="tx1"/>
                          </a:solidFill>
                          <a:effectLst/>
                          <a:latin typeface="Times New Roman" pitchFamily="18" charset="0"/>
                        </a:rPr>
                        <a:t> earn 3 verifiable transcripted college credits in dual credit courses from the approved dual credit list, or</a:t>
                      </a:r>
                    </a:p>
                    <a:p>
                      <a:pPr marL="914400" marR="0" lvl="1" indent="0" algn="l" defTabSz="914400" rtl="0" eaLnBrk="1" fontAlgn="base" latinLnBrk="0" hangingPunct="1">
                        <a:lnSpc>
                          <a:spcPct val="100000"/>
                        </a:lnSpc>
                        <a:spcBef>
                          <a:spcPts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1257300" marR="0" lvl="1" indent="-342900" algn="l" defTabSz="914400" rtl="0" eaLnBrk="1" fontAlgn="base" latinLnBrk="0" hangingPunct="1">
                        <a:lnSpc>
                          <a:spcPct val="100000"/>
                        </a:lnSpc>
                        <a:spcBef>
                          <a:spcPts val="0"/>
                        </a:spcBef>
                        <a:spcAft>
                          <a:spcPct val="0"/>
                        </a:spcAft>
                        <a:buClrTx/>
                        <a:buSzTx/>
                        <a:buFont typeface="Wingdings" panose="05000000000000000000" pitchFamily="2" charset="2"/>
                        <a:buChar char="Ø"/>
                        <a:tabLst/>
                      </a:pPr>
                      <a:r>
                        <a:rPr kumimoji="0" lang="en-US" sz="2400" b="1" i="0" u="none" strike="noStrike" cap="none" normalizeH="0" baseline="0" dirty="0" smtClean="0">
                          <a:ln>
                            <a:noFill/>
                          </a:ln>
                          <a:solidFill>
                            <a:schemeClr val="tx1"/>
                          </a:solidFill>
                          <a:effectLst/>
                          <a:latin typeface="Times New Roman" pitchFamily="18" charset="0"/>
                        </a:rPr>
                        <a:t>Earn combined score of 1750 or higher on SAT critical reading, math, and writing sections, with a minimum </a:t>
                      </a:r>
                    </a:p>
                    <a:p>
                      <a:pPr marL="914400" marR="0" lvl="1" indent="0" algn="l" defTabSz="914400" rtl="0" eaLnBrk="1" fontAlgn="base" latinLnBrk="0" hangingPunct="1">
                        <a:lnSpc>
                          <a:spcPct val="100000"/>
                        </a:lnSpc>
                        <a:spcBef>
                          <a:spcPts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     score of 530 on each </a:t>
                      </a:r>
                    </a:p>
                    <a:p>
                      <a:pPr marL="914400" marR="0" lvl="1" indent="0" algn="l" defTabSz="914400" rtl="0" eaLnBrk="1" fontAlgn="base" latinLnBrk="0" hangingPunct="1">
                        <a:lnSpc>
                          <a:spcPct val="100000"/>
                        </a:lnSpc>
                        <a:spcBef>
                          <a:spcPts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87599589"/>
              </p:ext>
            </p:extLst>
          </p:nvPr>
        </p:nvGraphicFramePr>
        <p:xfrm>
          <a:off x="0" y="0"/>
          <a:ext cx="10210800" cy="16563848"/>
        </p:xfrm>
        <a:graphic>
          <a:graphicData uri="http://schemas.openxmlformats.org/drawingml/2006/table">
            <a:tbl>
              <a:tblPr/>
              <a:tblGrid>
                <a:gridCol w="10210800"/>
              </a:tblGrid>
              <a:tr h="7053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rPr>
                        <a:t>Core 40 with Technical Honors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70985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baseline="0" dirty="0" smtClean="0">
                          <a:solidFill>
                            <a:schemeClr val="tx1"/>
                          </a:solidFill>
                          <a:latin typeface="Times New Roman" pitchFamily="18" charset="0"/>
                          <a:ea typeface="+mn-ea"/>
                          <a:cs typeface="Times New Roman" pitchFamily="18" charset="0"/>
                        </a:rPr>
                        <a:t>     </a:t>
                      </a:r>
                    </a:p>
                    <a:p>
                      <a:pPr marL="1714500" marR="0" lvl="2" indent="-342900" algn="l" defTabSz="914400" rtl="0" eaLnBrk="1" fontAlgn="base" latinLnBrk="0" hangingPunct="1">
                        <a:lnSpc>
                          <a:spcPct val="100000"/>
                        </a:lnSpc>
                        <a:spcBef>
                          <a:spcPts val="0"/>
                        </a:spcBef>
                        <a:spcAft>
                          <a:spcPct val="0"/>
                        </a:spcAft>
                        <a:buClrTx/>
                        <a:buSzTx/>
                        <a:buFont typeface="Wingdings" panose="05000000000000000000" pitchFamily="2" charset="2"/>
                        <a:buChar char="Ø"/>
                        <a:tabLst/>
                      </a:pPr>
                      <a:r>
                        <a:rPr kumimoji="0" lang="en-US" sz="2400" b="1" i="0" u="none" strike="noStrike" cap="none" normalizeH="0" baseline="0" dirty="0" smtClean="0">
                          <a:ln>
                            <a:noFill/>
                          </a:ln>
                          <a:solidFill>
                            <a:schemeClr val="tx1"/>
                          </a:solidFill>
                          <a:effectLst/>
                          <a:latin typeface="Times New Roman" pitchFamily="18" charset="0"/>
                        </a:rPr>
                        <a:t>Earn an ACT composite score of 26 or higher and </a:t>
                      </a:r>
                    </a:p>
                    <a:p>
                      <a:pPr marL="1371600" marR="0" lvl="2" indent="0" algn="l" defTabSz="914400" rtl="0" eaLnBrk="1" fontAlgn="base" latinLnBrk="0" hangingPunct="1">
                        <a:lnSpc>
                          <a:spcPct val="100000"/>
                        </a:lnSpc>
                        <a:spcBef>
                          <a:spcPts val="0"/>
                        </a:spcBef>
                        <a:spcAft>
                          <a:spcPct val="0"/>
                        </a:spcAft>
                        <a:buClrTx/>
                        <a:buSzTx/>
                        <a:buFont typeface="Wingdings" panose="05000000000000000000"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     complete the written section.</a:t>
                      </a:r>
                    </a:p>
                    <a:p>
                      <a:pPr marL="1371600" marR="0" lvl="2" indent="0" algn="l" defTabSz="914400" rtl="0" eaLnBrk="1" fontAlgn="base" latinLnBrk="0" hangingPunct="1">
                        <a:lnSpc>
                          <a:spcPct val="100000"/>
                        </a:lnSpc>
                        <a:spcBef>
                          <a:spcPts val="0"/>
                        </a:spcBef>
                        <a:spcAft>
                          <a:spcPct val="0"/>
                        </a:spcAft>
                        <a:buClrTx/>
                        <a:buSzTx/>
                        <a:buFont typeface="Wingdings" panose="05000000000000000000" pitchFamily="2" charset="2"/>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1714500" marR="0" lvl="2"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b="1" kern="1200" baseline="0" dirty="0" smtClean="0">
                          <a:solidFill>
                            <a:schemeClr val="tx1"/>
                          </a:solidFill>
                          <a:latin typeface="Times New Roman" pitchFamily="18" charset="0"/>
                          <a:ea typeface="+mn-ea"/>
                          <a:cs typeface="Times New Roman" pitchFamily="18" charset="0"/>
                        </a:rPr>
                        <a:t>In addition to SAT and/or ACT test scores, THD </a:t>
                      </a:r>
                      <a:endParaRPr lang="en-US" sz="2400" b="1" kern="1200" baseline="0" dirty="0" smtClean="0">
                        <a:solidFill>
                          <a:schemeClr val="tx1"/>
                        </a:solidFill>
                        <a:latin typeface="Times New Roman" pitchFamily="18" charset="0"/>
                        <a:ea typeface="+mn-ea"/>
                        <a:cs typeface="Times New Roman" pitchFamily="18" charset="0"/>
                      </a:endParaRPr>
                    </a:p>
                    <a:p>
                      <a:pPr marL="137160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400" b="1" kern="1200" baseline="0" dirty="0" smtClean="0">
                          <a:solidFill>
                            <a:schemeClr val="tx1"/>
                          </a:solidFill>
                          <a:latin typeface="Times New Roman" pitchFamily="18" charset="0"/>
                          <a:ea typeface="+mn-ea"/>
                          <a:cs typeface="Times New Roman" pitchFamily="18" charset="0"/>
                        </a:rPr>
                        <a:t>     students may </a:t>
                      </a:r>
                      <a:r>
                        <a:rPr lang="en-US" sz="2400" b="1" kern="1200" baseline="0" dirty="0" smtClean="0">
                          <a:solidFill>
                            <a:schemeClr val="tx1"/>
                          </a:solidFill>
                          <a:latin typeface="Times New Roman" pitchFamily="18" charset="0"/>
                          <a:ea typeface="+mn-ea"/>
                          <a:cs typeface="Times New Roman" pitchFamily="18" charset="0"/>
                        </a:rPr>
                        <a:t>also use qualifying scores on Work Keys, </a:t>
                      </a:r>
                      <a:r>
                        <a:rPr lang="en-US" sz="2400" b="1" kern="1200" baseline="0" dirty="0" smtClean="0">
                          <a:solidFill>
                            <a:schemeClr val="tx1"/>
                          </a:solidFill>
                          <a:latin typeface="Times New Roman" pitchFamily="18" charset="0"/>
                          <a:ea typeface="+mn-ea"/>
                          <a:cs typeface="Times New Roman" pitchFamily="18" charset="0"/>
                        </a:rPr>
                        <a:t>   </a:t>
                      </a:r>
                    </a:p>
                    <a:p>
                      <a:pPr marL="137160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400" b="1" kern="1200" baseline="0" dirty="0" smtClean="0">
                          <a:solidFill>
                            <a:schemeClr val="tx1"/>
                          </a:solidFill>
                          <a:latin typeface="Times New Roman" pitchFamily="18" charset="0"/>
                          <a:ea typeface="+mn-ea"/>
                          <a:cs typeface="Times New Roman" pitchFamily="18" charset="0"/>
                        </a:rPr>
                        <a:t>     </a:t>
                      </a:r>
                      <a:r>
                        <a:rPr lang="en-US" sz="2400" b="1" kern="1200" baseline="0" dirty="0" err="1" smtClean="0">
                          <a:solidFill>
                            <a:schemeClr val="tx1"/>
                          </a:solidFill>
                          <a:latin typeface="Times New Roman" pitchFamily="18" charset="0"/>
                          <a:ea typeface="+mn-ea"/>
                          <a:cs typeface="Times New Roman" pitchFamily="18" charset="0"/>
                        </a:rPr>
                        <a:t>Accuplacer</a:t>
                      </a:r>
                      <a:r>
                        <a:rPr lang="en-US" sz="2400" b="1" kern="1200" baseline="0" dirty="0" smtClean="0">
                          <a:solidFill>
                            <a:schemeClr val="tx1"/>
                          </a:solidFill>
                          <a:latin typeface="Times New Roman" pitchFamily="18" charset="0"/>
                          <a:ea typeface="+mn-ea"/>
                          <a:cs typeface="Times New Roman" pitchFamily="18" charset="0"/>
                        </a:rPr>
                        <a:t>, </a:t>
                      </a:r>
                      <a:r>
                        <a:rPr lang="en-US" sz="2400" b="1" kern="1200" baseline="0" dirty="0" smtClean="0">
                          <a:solidFill>
                            <a:schemeClr val="tx1"/>
                          </a:solidFill>
                          <a:latin typeface="Times New Roman" pitchFamily="18" charset="0"/>
                          <a:ea typeface="+mn-ea"/>
                          <a:cs typeface="Times New Roman" pitchFamily="18" charset="0"/>
                        </a:rPr>
                        <a:t> and/or </a:t>
                      </a:r>
                      <a:r>
                        <a:rPr lang="en-US" sz="2400" b="1" kern="1200" baseline="0" dirty="0" smtClean="0">
                          <a:solidFill>
                            <a:schemeClr val="tx1"/>
                          </a:solidFill>
                          <a:latin typeface="Times New Roman" pitchFamily="18" charset="0"/>
                          <a:ea typeface="+mn-ea"/>
                          <a:cs typeface="Times New Roman" pitchFamily="18" charset="0"/>
                        </a:rPr>
                        <a:t>Compass tests.  </a:t>
                      </a:r>
                    </a:p>
                    <a:p>
                      <a:pPr marL="9144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2400" b="1" kern="1200" baseline="0" dirty="0" smtClean="0">
                        <a:solidFill>
                          <a:schemeClr val="tx1"/>
                        </a:solidFill>
                        <a:latin typeface="Times New Roman" pitchFamily="18" charset="0"/>
                        <a:ea typeface="+mn-ea"/>
                        <a:cs typeface="Times New Roman" pitchFamily="18" charset="0"/>
                      </a:endParaRPr>
                    </a:p>
                    <a:p>
                      <a:pPr marL="12573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1" kern="1200" baseline="0" dirty="0" smtClean="0">
                          <a:solidFill>
                            <a:schemeClr val="tx1"/>
                          </a:solidFill>
                          <a:latin typeface="Times New Roman" pitchFamily="18" charset="0"/>
                          <a:ea typeface="+mn-ea"/>
                          <a:cs typeface="Times New Roman" pitchFamily="18" charset="0"/>
                        </a:rPr>
                        <a:t>THD requires 6 credits in college and career preparation </a:t>
                      </a:r>
                      <a:endParaRPr lang="en-US" sz="2400" b="1" kern="1200" baseline="0" dirty="0" smtClean="0">
                        <a:solidFill>
                          <a:schemeClr val="tx1"/>
                        </a:solidFill>
                        <a:latin typeface="Times New Roman" pitchFamily="18" charset="0"/>
                        <a:ea typeface="+mn-ea"/>
                        <a:cs typeface="Times New Roman" pitchFamily="18" charset="0"/>
                      </a:endParaRPr>
                    </a:p>
                    <a:p>
                      <a:pPr marL="9144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b="1" kern="1200" baseline="0" dirty="0" smtClean="0">
                          <a:solidFill>
                            <a:schemeClr val="tx1"/>
                          </a:solidFill>
                          <a:latin typeface="Times New Roman" pitchFamily="18" charset="0"/>
                          <a:ea typeface="+mn-ea"/>
                          <a:cs typeface="Times New Roman" pitchFamily="18" charset="0"/>
                        </a:rPr>
                        <a:t>     courses </a:t>
                      </a:r>
                      <a:r>
                        <a:rPr lang="en-US" sz="2400" b="1" kern="1200" baseline="0" dirty="0" smtClean="0">
                          <a:solidFill>
                            <a:schemeClr val="tx1"/>
                          </a:solidFill>
                          <a:latin typeface="Times New Roman" pitchFamily="18" charset="0"/>
                          <a:ea typeface="+mn-ea"/>
                          <a:cs typeface="Times New Roman" pitchFamily="18" charset="0"/>
                        </a:rPr>
                        <a:t>in a State-approved College &amp; Career Pathway </a:t>
                      </a:r>
                      <a:endParaRPr lang="en-US" sz="2400" b="1" kern="1200" baseline="0" dirty="0" smtClean="0">
                        <a:solidFill>
                          <a:schemeClr val="tx1"/>
                        </a:solidFill>
                        <a:latin typeface="Times New Roman" pitchFamily="18" charset="0"/>
                        <a:ea typeface="+mn-ea"/>
                        <a:cs typeface="Times New Roman" pitchFamily="18" charset="0"/>
                      </a:endParaRPr>
                    </a:p>
                    <a:p>
                      <a:pPr marL="9144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b="1" kern="1200" baseline="0" dirty="0" smtClean="0">
                          <a:solidFill>
                            <a:schemeClr val="tx1"/>
                          </a:solidFill>
                          <a:latin typeface="Times New Roman" pitchFamily="18" charset="0"/>
                          <a:ea typeface="+mn-ea"/>
                          <a:cs typeface="Times New Roman" pitchFamily="18" charset="0"/>
                        </a:rPr>
                        <a:t>     and either </a:t>
                      </a:r>
                      <a:r>
                        <a:rPr lang="en-US" sz="2400" b="1" kern="1200" baseline="0" dirty="0" smtClean="0">
                          <a:solidFill>
                            <a:schemeClr val="tx1"/>
                          </a:solidFill>
                          <a:latin typeface="Times New Roman" pitchFamily="18" charset="0"/>
                          <a:ea typeface="+mn-ea"/>
                          <a:cs typeface="Times New Roman" pitchFamily="18" charset="0"/>
                        </a:rPr>
                        <a:t>a </a:t>
                      </a:r>
                      <a:r>
                        <a:rPr lang="en-US" sz="2400" b="1" kern="1200" baseline="0" dirty="0" smtClean="0">
                          <a:solidFill>
                            <a:schemeClr val="tx1"/>
                          </a:solidFill>
                          <a:latin typeface="Times New Roman" pitchFamily="18" charset="0"/>
                          <a:ea typeface="+mn-ea"/>
                          <a:cs typeface="Times New Roman" pitchFamily="18" charset="0"/>
                        </a:rPr>
                        <a:t>State-approved</a:t>
                      </a:r>
                      <a:r>
                        <a:rPr lang="en-US" sz="2400" b="1" kern="1200" baseline="0" dirty="0" smtClean="0">
                          <a:solidFill>
                            <a:schemeClr val="tx1"/>
                          </a:solidFill>
                          <a:latin typeface="Times New Roman" pitchFamily="18" charset="0"/>
                          <a:ea typeface="+mn-ea"/>
                          <a:cs typeface="Times New Roman" pitchFamily="18" charset="0"/>
                        </a:rPr>
                        <a:t>, industry recognized </a:t>
                      </a:r>
                      <a:endParaRPr lang="en-US" sz="2400" b="1" kern="1200" baseline="0" dirty="0" smtClean="0">
                        <a:solidFill>
                          <a:schemeClr val="tx1"/>
                        </a:solidFill>
                        <a:latin typeface="Times New Roman" pitchFamily="18" charset="0"/>
                        <a:ea typeface="+mn-ea"/>
                        <a:cs typeface="Times New Roman" pitchFamily="18" charset="0"/>
                      </a:endParaRPr>
                    </a:p>
                    <a:p>
                      <a:pPr marL="9144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b="1" kern="1200" baseline="0" dirty="0" smtClean="0">
                          <a:solidFill>
                            <a:schemeClr val="tx1"/>
                          </a:solidFill>
                          <a:latin typeface="Times New Roman" pitchFamily="18" charset="0"/>
                          <a:ea typeface="+mn-ea"/>
                          <a:cs typeface="Times New Roman" pitchFamily="18" charset="0"/>
                        </a:rPr>
                        <a:t>     certification </a:t>
                      </a:r>
                      <a:r>
                        <a:rPr lang="en-US" sz="2400" b="1" kern="1200" baseline="0" dirty="0" smtClean="0">
                          <a:solidFill>
                            <a:schemeClr val="tx1"/>
                          </a:solidFill>
                          <a:latin typeface="Times New Roman" pitchFamily="18" charset="0"/>
                          <a:ea typeface="+mn-ea"/>
                          <a:cs typeface="Times New Roman" pitchFamily="18" charset="0"/>
                        </a:rPr>
                        <a:t>or </a:t>
                      </a:r>
                      <a:r>
                        <a:rPr lang="en-US" sz="2400" b="1" kern="1200" baseline="0" dirty="0" smtClean="0">
                          <a:solidFill>
                            <a:schemeClr val="tx1"/>
                          </a:solidFill>
                          <a:latin typeface="Times New Roman" pitchFamily="18" charset="0"/>
                          <a:ea typeface="+mn-ea"/>
                          <a:cs typeface="Times New Roman" pitchFamily="18" charset="0"/>
                        </a:rPr>
                        <a:t>credential or Pathway </a:t>
                      </a:r>
                      <a:r>
                        <a:rPr lang="en-US" sz="2400" b="1" kern="1200" baseline="0" dirty="0" smtClean="0">
                          <a:solidFill>
                            <a:schemeClr val="tx1"/>
                          </a:solidFill>
                          <a:latin typeface="Times New Roman" pitchFamily="18" charset="0"/>
                          <a:ea typeface="+mn-ea"/>
                          <a:cs typeface="Times New Roman" pitchFamily="18" charset="0"/>
                        </a:rPr>
                        <a:t>dual credits from </a:t>
                      </a:r>
                      <a:endParaRPr lang="en-US" sz="2400" b="1" kern="1200" baseline="0" dirty="0" smtClean="0">
                        <a:solidFill>
                          <a:schemeClr val="tx1"/>
                        </a:solidFill>
                        <a:latin typeface="Times New Roman" pitchFamily="18" charset="0"/>
                        <a:ea typeface="+mn-ea"/>
                        <a:cs typeface="Times New Roman" pitchFamily="18" charset="0"/>
                      </a:endParaRPr>
                    </a:p>
                    <a:p>
                      <a:pPr marL="9144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b="1" kern="1200" baseline="0" dirty="0" smtClean="0">
                          <a:solidFill>
                            <a:schemeClr val="tx1"/>
                          </a:solidFill>
                          <a:latin typeface="Times New Roman" pitchFamily="18" charset="0"/>
                          <a:ea typeface="+mn-ea"/>
                          <a:cs typeface="Times New Roman" pitchFamily="18" charset="0"/>
                        </a:rPr>
                        <a:t>     the </a:t>
                      </a:r>
                      <a:r>
                        <a:rPr lang="en-US" sz="2400" b="1" kern="1200" baseline="0" dirty="0" smtClean="0">
                          <a:solidFill>
                            <a:schemeClr val="tx1"/>
                          </a:solidFill>
                          <a:latin typeface="Times New Roman" pitchFamily="18" charset="0"/>
                          <a:ea typeface="+mn-ea"/>
                          <a:cs typeface="Times New Roman" pitchFamily="18" charset="0"/>
                        </a:rPr>
                        <a:t>approved dual </a:t>
                      </a:r>
                      <a:r>
                        <a:rPr lang="en-US" sz="2400" b="1" kern="1200" baseline="0" dirty="0" smtClean="0">
                          <a:solidFill>
                            <a:schemeClr val="tx1"/>
                          </a:solidFill>
                          <a:latin typeface="Times New Roman" pitchFamily="18" charset="0"/>
                          <a:ea typeface="+mn-ea"/>
                          <a:cs typeface="Times New Roman" pitchFamily="18" charset="0"/>
                        </a:rPr>
                        <a:t>credit </a:t>
                      </a:r>
                      <a:r>
                        <a:rPr lang="en-US" sz="2400" b="1" kern="1200" baseline="0" dirty="0" smtClean="0">
                          <a:solidFill>
                            <a:schemeClr val="tx1"/>
                          </a:solidFill>
                          <a:latin typeface="Times New Roman" pitchFamily="18" charset="0"/>
                          <a:ea typeface="+mn-ea"/>
                          <a:cs typeface="Times New Roman" pitchFamily="18" charset="0"/>
                        </a:rPr>
                        <a:t>list </a:t>
                      </a:r>
                      <a:r>
                        <a:rPr lang="en-US" sz="2400" b="1" kern="1200" baseline="0" dirty="0" smtClean="0">
                          <a:solidFill>
                            <a:schemeClr val="tx1"/>
                          </a:solidFill>
                          <a:latin typeface="Times New Roman" pitchFamily="18" charset="0"/>
                          <a:ea typeface="+mn-ea"/>
                          <a:cs typeface="Times New Roman" pitchFamily="18" charset="0"/>
                        </a:rPr>
                        <a:t>resulting </a:t>
                      </a:r>
                      <a:r>
                        <a:rPr lang="en-US" sz="2400" b="1" kern="1200" baseline="0" dirty="0" smtClean="0">
                          <a:solidFill>
                            <a:schemeClr val="tx1"/>
                          </a:solidFill>
                          <a:latin typeface="Times New Roman" pitchFamily="18" charset="0"/>
                          <a:ea typeface="+mn-ea"/>
                          <a:cs typeface="Times New Roman" pitchFamily="18" charset="0"/>
                        </a:rPr>
                        <a:t>in 6 </a:t>
                      </a:r>
                      <a:r>
                        <a:rPr lang="en-US" sz="2400" b="1" kern="1200" baseline="0" dirty="0" err="1" smtClean="0">
                          <a:solidFill>
                            <a:schemeClr val="tx1"/>
                          </a:solidFill>
                          <a:latin typeface="Times New Roman" pitchFamily="18" charset="0"/>
                          <a:ea typeface="+mn-ea"/>
                          <a:cs typeface="Times New Roman" pitchFamily="18" charset="0"/>
                        </a:rPr>
                        <a:t>transcripted</a:t>
                      </a:r>
                      <a:r>
                        <a:rPr lang="en-US" sz="2400" b="1" kern="1200" baseline="0" dirty="0" smtClean="0">
                          <a:solidFill>
                            <a:schemeClr val="tx1"/>
                          </a:solidFill>
                          <a:latin typeface="Times New Roman" pitchFamily="18" charset="0"/>
                          <a:ea typeface="+mn-ea"/>
                          <a:cs typeface="Times New Roman" pitchFamily="18" charset="0"/>
                        </a:rPr>
                        <a:t> </a:t>
                      </a:r>
                      <a:endParaRPr lang="en-US" sz="2400" b="1" kern="1200" baseline="0" dirty="0" smtClean="0">
                        <a:solidFill>
                          <a:schemeClr val="tx1"/>
                        </a:solidFill>
                        <a:latin typeface="Times New Roman" pitchFamily="18" charset="0"/>
                        <a:ea typeface="+mn-ea"/>
                        <a:cs typeface="Times New Roman" pitchFamily="18" charset="0"/>
                      </a:endParaRPr>
                    </a:p>
                    <a:p>
                      <a:pPr marL="9144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b="1" kern="1200" baseline="0" dirty="0" smtClean="0">
                          <a:solidFill>
                            <a:schemeClr val="tx1"/>
                          </a:solidFill>
                          <a:latin typeface="Times New Roman" pitchFamily="18" charset="0"/>
                          <a:ea typeface="+mn-ea"/>
                          <a:cs typeface="Times New Roman" pitchFamily="18" charset="0"/>
                        </a:rPr>
                        <a:t>     college </a:t>
                      </a:r>
                      <a:r>
                        <a:rPr lang="en-US" sz="2400" b="1" kern="1200" baseline="0" dirty="0" smtClean="0">
                          <a:solidFill>
                            <a:schemeClr val="tx1"/>
                          </a:solidFill>
                          <a:latin typeface="Times New Roman" pitchFamily="18" charset="0"/>
                          <a:ea typeface="+mn-ea"/>
                          <a:cs typeface="Times New Roman" pitchFamily="18" charset="0"/>
                        </a:rPr>
                        <a:t>credits.</a:t>
                      </a:r>
                    </a:p>
                    <a:p>
                      <a:pPr marL="457200" marR="0" indent="0" algn="l" defTabSz="914400" rtl="0" eaLnBrk="1" fontAlgn="auto" latinLnBrk="0" hangingPunct="1">
                        <a:lnSpc>
                          <a:spcPct val="100000"/>
                        </a:lnSpc>
                        <a:spcBef>
                          <a:spcPts val="0"/>
                        </a:spcBef>
                        <a:spcAft>
                          <a:spcPts val="0"/>
                        </a:spcAft>
                        <a:buClrTx/>
                        <a:buSzTx/>
                        <a:buFontTx/>
                        <a:buNone/>
                        <a:tabLst/>
                        <a:defRPr/>
                      </a:pPr>
                      <a:endParaRPr lang="en-US" sz="2400" b="1" kern="1200" baseline="0" dirty="0" smtClean="0">
                        <a:solidFill>
                          <a:schemeClr val="tx1"/>
                        </a:solidFill>
                        <a:latin typeface="Times New Roman" pitchFamily="18" charset="0"/>
                        <a:ea typeface="+mn-ea"/>
                        <a:cs typeface="Times New Roman" pitchFamily="18" charset="0"/>
                      </a:endParaRPr>
                    </a:p>
                    <a:p>
                      <a:pPr marL="457200" marR="0" indent="0" algn="l" defTabSz="914400" rtl="0" eaLnBrk="1" fontAlgn="auto" latinLnBrk="0" hangingPunct="1">
                        <a:lnSpc>
                          <a:spcPct val="100000"/>
                        </a:lnSpc>
                        <a:spcBef>
                          <a:spcPts val="0"/>
                        </a:spcBef>
                        <a:spcAft>
                          <a:spcPts val="0"/>
                        </a:spcAft>
                        <a:buClrTx/>
                        <a:buSzTx/>
                        <a:buFontTx/>
                        <a:buNone/>
                        <a:tabLst/>
                        <a:defRPr/>
                      </a:pPr>
                      <a:r>
                        <a:rPr lang="en-US" sz="2400" b="1" kern="1200" baseline="0" dirty="0" smtClean="0">
                          <a:solidFill>
                            <a:schemeClr val="tx1"/>
                          </a:solidFill>
                          <a:latin typeface="Times New Roman" pitchFamily="18" charset="0"/>
                          <a:ea typeface="+mn-ea"/>
                          <a:cs typeface="Times New Roman" pitchFamily="18" charset="0"/>
                        </a:rPr>
                        <a:t>     </a:t>
                      </a:r>
                    </a:p>
                    <a:p>
                      <a:pPr marL="457200"/>
                      <a:endParaRPr lang="en-US" sz="2400" b="1" kern="1200" baseline="0" dirty="0" smtClean="0">
                        <a:solidFill>
                          <a:schemeClr val="tx1"/>
                        </a:solidFill>
                        <a:latin typeface="Times New Roman" pitchFamily="18" charset="0"/>
                        <a:ea typeface="+mn-ea"/>
                        <a:cs typeface="Times New Roman" pitchFamily="18" charset="0"/>
                      </a:endParaRPr>
                    </a:p>
                    <a:p>
                      <a:pPr marL="457200"/>
                      <a:r>
                        <a:rPr lang="en-US" sz="2400" b="1" kern="1200" baseline="0" dirty="0" smtClean="0">
                          <a:solidFill>
                            <a:schemeClr val="tx1"/>
                          </a:solidFill>
                          <a:latin typeface="Times New Roman" pitchFamily="18" charset="0"/>
                          <a:ea typeface="+mn-ea"/>
                          <a:cs typeface="Times New Roman" pitchFamily="18" charset="0"/>
                        </a:rPr>
                        <a:t>     </a:t>
                      </a:r>
                    </a:p>
                    <a:p>
                      <a:endParaRPr lang="en-US" sz="2400" b="1" kern="1200" baseline="0" dirty="0" smtClean="0">
                        <a:solidFill>
                          <a:schemeClr val="tx1"/>
                        </a:solidFill>
                        <a:latin typeface="Times New Roman" pitchFamily="18" charset="0"/>
                        <a:ea typeface="+mn-ea"/>
                        <a:cs typeface="Times New Roman" pitchFamily="18" charset="0"/>
                      </a:endParaRPr>
                    </a:p>
                    <a:p>
                      <a:endParaRPr lang="en-US" sz="2400" b="1" kern="1200" baseline="0" dirty="0" smtClean="0">
                        <a:solidFill>
                          <a:schemeClr val="tx1"/>
                        </a:solidFill>
                        <a:latin typeface="Times New Roman" pitchFamily="18" charset="0"/>
                        <a:ea typeface="+mn-ea"/>
                        <a:cs typeface="Times New Roman" pitchFamily="18" charset="0"/>
                      </a:endParaRPr>
                    </a:p>
                    <a:p>
                      <a:endParaRPr lang="en-US" sz="2400" b="1" kern="1200" baseline="0" dirty="0" smtClean="0">
                        <a:solidFill>
                          <a:schemeClr val="tx1"/>
                        </a:solidFill>
                        <a:latin typeface="Times New Roman" pitchFamily="18" charset="0"/>
                        <a:ea typeface="+mn-ea"/>
                        <a:cs typeface="Times New Roman" pitchFamily="18" charset="0"/>
                      </a:endParaRPr>
                    </a:p>
                    <a:p>
                      <a:endParaRPr lang="en-US" sz="2400" b="1" kern="1200" baseline="0" dirty="0" smtClean="0">
                        <a:solidFill>
                          <a:schemeClr val="tx1"/>
                        </a:solidFill>
                        <a:latin typeface="Times New Roman" pitchFamily="18" charset="0"/>
                        <a:ea typeface="+mn-ea"/>
                        <a:cs typeface="Times New Roman" pitchFamily="18" charset="0"/>
                      </a:endParaRPr>
                    </a:p>
                    <a:p>
                      <a:endParaRPr lang="en-US" sz="2400" b="1" kern="1200" baseline="0" dirty="0" smtClean="0">
                        <a:solidFill>
                          <a:schemeClr val="tx1"/>
                        </a:solidFill>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0985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ext Placeholder 3"/>
          <p:cNvSpPr>
            <a:spLocks noGrp="1"/>
          </p:cNvSpPr>
          <p:nvPr>
            <p:ph type="body" sz="half" idx="2"/>
          </p:nvPr>
        </p:nvSpPr>
        <p:spPr/>
        <p:txBody>
          <a:bodyPr>
            <a:normAutofit/>
          </a:bodyPr>
          <a:lstStyle/>
          <a:p>
            <a:pPr algn="ctr"/>
            <a:r>
              <a:rPr lang="en-US" sz="5400" dirty="0" smtClean="0"/>
              <a:t>9</a:t>
            </a:r>
            <a:r>
              <a:rPr lang="en-US" sz="5400" baseline="30000" dirty="0" smtClean="0"/>
              <a:t>th</a:t>
            </a:r>
            <a:r>
              <a:rPr lang="en-US" sz="5400" dirty="0" smtClean="0"/>
              <a:t> Grade Selection Form for Elective Courses</a:t>
            </a:r>
            <a:endParaRPr lang="en-US" sz="5400" dirty="0"/>
          </a:p>
        </p:txBody>
      </p:sp>
      <p:graphicFrame>
        <p:nvGraphicFramePr>
          <p:cNvPr id="8" name="Object 7"/>
          <p:cNvGraphicFramePr>
            <a:graphicFrameLocks noChangeAspect="1"/>
          </p:cNvGraphicFramePr>
          <p:nvPr>
            <p:extLst>
              <p:ext uri="{D42A27DB-BD31-4B8C-83A1-F6EECF244321}">
                <p14:modId xmlns:p14="http://schemas.microsoft.com/office/powerpoint/2010/main" val="2633707198"/>
              </p:ext>
            </p:extLst>
          </p:nvPr>
        </p:nvGraphicFramePr>
        <p:xfrm>
          <a:off x="4038600" y="228600"/>
          <a:ext cx="4953000" cy="5715000"/>
        </p:xfrm>
        <a:graphic>
          <a:graphicData uri="http://schemas.openxmlformats.org/presentationml/2006/ole">
            <mc:AlternateContent xmlns:mc="http://schemas.openxmlformats.org/markup-compatibility/2006">
              <mc:Choice xmlns:v="urn:schemas-microsoft-com:vml" Requires="v">
                <p:oleObj spid="_x0000_s10271" name="Document" r:id="rId3" imgW="6872357" imgH="7519303" progId="Word.Document.12">
                  <p:embed/>
                </p:oleObj>
              </mc:Choice>
              <mc:Fallback>
                <p:oleObj name="Document" r:id="rId3" imgW="6872357" imgH="7519303" progId="Word.Document.12">
                  <p:embed/>
                  <p:pic>
                    <p:nvPicPr>
                      <p:cNvPr id="0" name=""/>
                      <p:cNvPicPr/>
                      <p:nvPr/>
                    </p:nvPicPr>
                    <p:blipFill>
                      <a:blip r:embed="rId4"/>
                      <a:stretch>
                        <a:fillRect/>
                      </a:stretch>
                    </p:blipFill>
                    <p:spPr>
                      <a:xfrm>
                        <a:off x="4038600" y="228600"/>
                        <a:ext cx="4953000" cy="5715000"/>
                      </a:xfrm>
                      <a:prstGeom prst="rect">
                        <a:avLst/>
                      </a:prstGeom>
                    </p:spPr>
                  </p:pic>
                </p:oleObj>
              </mc:Fallback>
            </mc:AlternateContent>
          </a:graphicData>
        </a:graphic>
      </p:graphicFrame>
    </p:spTree>
    <p:extLst>
      <p:ext uri="{BB962C8B-B14F-4D97-AF65-F5344CB8AC3E}">
        <p14:creationId xmlns:p14="http://schemas.microsoft.com/office/powerpoint/2010/main" val="35959114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685800" y="304800"/>
            <a:ext cx="8077200" cy="492443"/>
          </a:xfrm>
          <a:prstGeom prst="rect">
            <a:avLst/>
          </a:prstGeom>
          <a:noFill/>
          <a:ln w="9525">
            <a:noFill/>
            <a:miter lim="800000"/>
            <a:headEnd/>
            <a:tailEnd/>
          </a:ln>
          <a:effectLst/>
        </p:spPr>
        <p:txBody>
          <a:bodyPr>
            <a:spAutoFit/>
          </a:bodyPr>
          <a:lstStyle/>
          <a:p>
            <a:pPr algn="ctr">
              <a:spcBef>
                <a:spcPct val="50000"/>
              </a:spcBef>
            </a:pPr>
            <a:r>
              <a:rPr lang="en-US" sz="2600" dirty="0">
                <a:solidFill>
                  <a:schemeClr val="tx1"/>
                </a:solidFill>
              </a:rPr>
              <a:t>Elective Options for </a:t>
            </a:r>
            <a:r>
              <a:rPr lang="en-US" sz="2600" dirty="0" smtClean="0">
                <a:solidFill>
                  <a:schemeClr val="tx1"/>
                </a:solidFill>
              </a:rPr>
              <a:t>Freshmen</a:t>
            </a:r>
          </a:p>
        </p:txBody>
      </p:sp>
      <p:graphicFrame>
        <p:nvGraphicFramePr>
          <p:cNvPr id="13358" name="Group 46"/>
          <p:cNvGraphicFramePr>
            <a:graphicFrameLocks noGrp="1"/>
          </p:cNvGraphicFramePr>
          <p:nvPr>
            <p:extLst>
              <p:ext uri="{D42A27DB-BD31-4B8C-83A1-F6EECF244321}">
                <p14:modId xmlns:p14="http://schemas.microsoft.com/office/powerpoint/2010/main" val="3436413710"/>
              </p:ext>
            </p:extLst>
          </p:nvPr>
        </p:nvGraphicFramePr>
        <p:xfrm>
          <a:off x="304800" y="1295400"/>
          <a:ext cx="8458200" cy="3962400"/>
        </p:xfrm>
        <a:graphic>
          <a:graphicData uri="http://schemas.openxmlformats.org/drawingml/2006/table">
            <a:tbl>
              <a:tblPr/>
              <a:tblGrid>
                <a:gridCol w="4114800"/>
                <a:gridCol w="4343400"/>
              </a:tblGrid>
              <a:tr h="13755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Engineering and  Technology Education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Intro to Communications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Intro to Computer Science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Intro to Design Processes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Intro to Engineering Design 1-2 (PLTW)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7039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English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Mass Media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Creative Writing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10397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Family &amp; Consumer Sciences   (FACS)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Interpersonal Relations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Child Development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Human Development and Wellness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734568">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Fine Arts – Visual Arts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Intro to 2-Dimensional Art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Painting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94" name="Group 58"/>
          <p:cNvGraphicFramePr>
            <a:graphicFrameLocks noGrp="1"/>
          </p:cNvGraphicFramePr>
          <p:nvPr>
            <p:extLst>
              <p:ext uri="{D42A27DB-BD31-4B8C-83A1-F6EECF244321}">
                <p14:modId xmlns:p14="http://schemas.microsoft.com/office/powerpoint/2010/main" val="1261485454"/>
              </p:ext>
            </p:extLst>
          </p:nvPr>
        </p:nvGraphicFramePr>
        <p:xfrm>
          <a:off x="381000" y="1371600"/>
          <a:ext cx="8458200" cy="3956304"/>
        </p:xfrm>
        <a:graphic>
          <a:graphicData uri="http://schemas.openxmlformats.org/drawingml/2006/table">
            <a:tbl>
              <a:tblPr/>
              <a:tblGrid>
                <a:gridCol w="4038600"/>
                <a:gridCol w="4419600"/>
              </a:tblGrid>
              <a:tr h="85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Fine Arts - Vocal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Beginning Chorus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Music History &amp; Appreciation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&gt;Advanced Chorus (</a:t>
                      </a:r>
                      <a:r>
                        <a:rPr kumimoji="0" lang="en-US" sz="1900" b="0" i="0" u="none" strike="noStrike" cap="none" normalizeH="0" baseline="0" dirty="0" err="1" smtClean="0">
                          <a:ln>
                            <a:noFill/>
                          </a:ln>
                          <a:solidFill>
                            <a:schemeClr val="tx1"/>
                          </a:solidFill>
                          <a:effectLst/>
                          <a:latin typeface="Times New Roman" pitchFamily="18" charset="0"/>
                        </a:rPr>
                        <a:t>Goldenaires</a:t>
                      </a:r>
                      <a:r>
                        <a:rPr kumimoji="0" lang="en-US" sz="1900" b="0" i="0" u="none" strike="noStrike" cap="none" normalizeH="0" baseline="0" dirty="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&gt;Advanced Chorus (Expressions)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85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Fine Arts - Instrumental</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Beginning Concert Band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Instrumental Ensemble (Percussion)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Dance Performance (Color/Winter Guard)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19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Fine Arts – Theatre Arts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Theatre Arts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Technical Theater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19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Science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Principles of Biomed Sciences 1-2 (PLTW)</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(must also be enrolled in Honors Bio)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2" name="Title 1"/>
          <p:cNvSpPr>
            <a:spLocks noGrp="1"/>
          </p:cNvSpPr>
          <p:nvPr>
            <p:ph type="title" idx="4294967295"/>
          </p:nvPr>
        </p:nvSpPr>
        <p:spPr>
          <a:xfrm>
            <a:off x="0" y="274638"/>
            <a:ext cx="8229600" cy="1143000"/>
          </a:xfrm>
        </p:spPr>
        <p:txBody>
          <a:bodyPr>
            <a:noAutofit/>
          </a:bodyPr>
          <a:lstStyle/>
          <a:p>
            <a:r>
              <a:rPr lang="en-US" sz="2600" b="1" dirty="0">
                <a:latin typeface="Times New Roman" panose="02020603050405020304" pitchFamily="18" charset="0"/>
                <a:cs typeface="Times New Roman" panose="02020603050405020304" pitchFamily="18" charset="0"/>
              </a:rPr>
              <a:t>Elective Options for Freshmen</a:t>
            </a:r>
            <a:r>
              <a:rPr lang="en-US" dirty="0"/>
              <a:t/>
            </a:r>
            <a:br>
              <a:rPr lang="en-US" dirty="0"/>
            </a:b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1" dirty="0">
                <a:latin typeface="Times New Roman" panose="02020603050405020304" pitchFamily="18" charset="0"/>
                <a:cs typeface="Times New Roman" panose="02020603050405020304" pitchFamily="18" charset="0"/>
              </a:rPr>
              <a:t>Elective Options for </a:t>
            </a:r>
            <a:r>
              <a:rPr lang="en-US" sz="2600" b="1" dirty="0" smtClean="0">
                <a:latin typeface="Times New Roman" panose="02020603050405020304" pitchFamily="18" charset="0"/>
                <a:cs typeface="Times New Roman" panose="02020603050405020304" pitchFamily="18" charset="0"/>
              </a:rPr>
              <a:t>Freshmen</a:t>
            </a:r>
            <a:br>
              <a:rPr lang="en-US" sz="2600" b="1" dirty="0" smtClean="0">
                <a:latin typeface="Times New Roman" panose="02020603050405020304" pitchFamily="18" charset="0"/>
                <a:cs typeface="Times New Roman" panose="02020603050405020304" pitchFamily="18" charset="0"/>
              </a:rPr>
            </a:br>
            <a:r>
              <a:rPr lang="en-US" sz="2600" b="1" dirty="0" smtClean="0">
                <a:latin typeface="Times New Roman" panose="02020603050405020304" pitchFamily="18" charset="0"/>
                <a:cs typeface="Times New Roman" panose="02020603050405020304" pitchFamily="18" charset="0"/>
              </a:rPr>
              <a:t/>
            </a:r>
            <a:br>
              <a:rPr lang="en-US" sz="2600" b="1"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Student must earn grades of either A and/or B in 8</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grade ELA</a:t>
            </a:r>
            <a:r>
              <a:rPr lang="en-US" sz="2600" b="1" dirty="0" smtClean="0">
                <a:latin typeface="Times New Roman" panose="02020603050405020304" pitchFamily="18" charset="0"/>
                <a:cs typeface="Times New Roman" panose="02020603050405020304" pitchFamily="18" charset="0"/>
              </a:rPr>
              <a:t/>
            </a:r>
            <a:br>
              <a:rPr lang="en-US" sz="2600" b="1" dirty="0" smtClean="0">
                <a:latin typeface="Times New Roman" panose="02020603050405020304" pitchFamily="18" charset="0"/>
                <a:cs typeface="Times New Roman" panose="02020603050405020304" pitchFamily="18" charset="0"/>
              </a:rPr>
            </a:br>
            <a:endParaRPr lang="en-US"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8939542"/>
              </p:ext>
            </p:extLst>
          </p:nvPr>
        </p:nvGraphicFramePr>
        <p:xfrm>
          <a:off x="381000" y="2438400"/>
          <a:ext cx="8229600" cy="2036064"/>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World Language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900" b="0" i="0" u="none" strike="noStrike" cap="none" normalizeH="0" baseline="0" dirty="0" smtClean="0">
                          <a:ln>
                            <a:noFill/>
                          </a:ln>
                          <a:solidFill>
                            <a:schemeClr val="tx1"/>
                          </a:solidFill>
                          <a:effectLst/>
                          <a:latin typeface="Times New Roman" pitchFamily="18" charset="0"/>
                        </a:rPr>
                        <a:t>**Chinese I A-B</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900" b="0" i="0" u="none" strike="noStrike" cap="none" normalizeH="0" baseline="0" dirty="0" smtClean="0">
                          <a:ln>
                            <a:noFill/>
                          </a:ln>
                          <a:solidFill>
                            <a:schemeClr val="tx1"/>
                          </a:solidFill>
                          <a:effectLst/>
                          <a:latin typeface="Times New Roman" pitchFamily="18" charset="0"/>
                        </a:rPr>
                        <a:t>**Latin I A-B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dirty="0" smtClean="0">
                          <a:ln>
                            <a:noFill/>
                          </a:ln>
                          <a:solidFill>
                            <a:schemeClr val="tx1"/>
                          </a:solidFill>
                          <a:effectLst/>
                          <a:latin typeface="Times New Roman" pitchFamily="18" charset="0"/>
                        </a:rPr>
                        <a:t>**Spanish I A-B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US" sz="2800" b="1" dirty="0" smtClean="0">
                          <a:solidFill>
                            <a:schemeClr val="tx1"/>
                          </a:solidFill>
                          <a:latin typeface="Times New Roman" panose="02020603050405020304" pitchFamily="18" charset="0"/>
                          <a:cs typeface="Times New Roman" panose="02020603050405020304" pitchFamily="18" charset="0"/>
                        </a:rPr>
                        <a:t>Health &amp;</a:t>
                      </a:r>
                      <a:r>
                        <a:rPr lang="en-US" sz="2800" b="1" baseline="0" dirty="0" smtClean="0">
                          <a:solidFill>
                            <a:schemeClr val="tx1"/>
                          </a:solidFill>
                          <a:latin typeface="Times New Roman" panose="02020603050405020304" pitchFamily="18" charset="0"/>
                          <a:cs typeface="Times New Roman" panose="02020603050405020304" pitchFamily="18" charset="0"/>
                        </a:rPr>
                        <a:t> Physical Education</a:t>
                      </a:r>
                      <a:endParaRPr lang="en-US" sz="28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900" b="0" dirty="0" smtClean="0">
                          <a:solidFill>
                            <a:schemeClr val="tx1"/>
                          </a:solidFill>
                          <a:latin typeface="Times New Roman" panose="02020603050405020304" pitchFamily="18" charset="0"/>
                          <a:cs typeface="Times New Roman" panose="02020603050405020304" pitchFamily="18" charset="0"/>
                        </a:rPr>
                        <a:t>Health and Wellness</a:t>
                      </a:r>
                    </a:p>
                    <a:p>
                      <a:r>
                        <a:rPr lang="en-US" sz="1900" b="0" dirty="0" smtClean="0">
                          <a:solidFill>
                            <a:schemeClr val="tx1"/>
                          </a:solidFill>
                          <a:latin typeface="Times New Roman" panose="02020603050405020304" pitchFamily="18" charset="0"/>
                          <a:cs typeface="Times New Roman" panose="02020603050405020304" pitchFamily="18" charset="0"/>
                        </a:rPr>
                        <a:t>Physical</a:t>
                      </a:r>
                      <a:r>
                        <a:rPr lang="en-US" sz="1900" b="0" baseline="0" dirty="0" smtClean="0">
                          <a:solidFill>
                            <a:schemeClr val="tx1"/>
                          </a:solidFill>
                          <a:latin typeface="Times New Roman" panose="02020603050405020304" pitchFamily="18" charset="0"/>
                          <a:cs typeface="Times New Roman" panose="02020603050405020304" pitchFamily="18" charset="0"/>
                        </a:rPr>
                        <a:t> Education I</a:t>
                      </a:r>
                    </a:p>
                    <a:p>
                      <a:r>
                        <a:rPr lang="en-US" sz="1900" b="0" baseline="0" dirty="0" smtClean="0">
                          <a:solidFill>
                            <a:schemeClr val="tx1"/>
                          </a:solidFill>
                          <a:latin typeface="Times New Roman" panose="02020603050405020304" pitchFamily="18" charset="0"/>
                          <a:cs typeface="Times New Roman" panose="02020603050405020304" pitchFamily="18" charset="0"/>
                        </a:rPr>
                        <a:t>Physical Education II</a:t>
                      </a:r>
                      <a:endParaRPr lang="en-US" sz="19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14844723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535" name="Group 151"/>
          <p:cNvGraphicFramePr>
            <a:graphicFrameLocks noGrp="1"/>
          </p:cNvGraphicFramePr>
          <p:nvPr>
            <p:extLst>
              <p:ext uri="{D42A27DB-BD31-4B8C-83A1-F6EECF244321}">
                <p14:modId xmlns:p14="http://schemas.microsoft.com/office/powerpoint/2010/main" val="265006995"/>
              </p:ext>
            </p:extLst>
          </p:nvPr>
        </p:nvGraphicFramePr>
        <p:xfrm>
          <a:off x="1" y="-3"/>
          <a:ext cx="9125856" cy="7530618"/>
        </p:xfrm>
        <a:graphic>
          <a:graphicData uri="http://schemas.openxmlformats.org/drawingml/2006/table">
            <a:tbl>
              <a:tblPr/>
              <a:tblGrid>
                <a:gridCol w="2209799"/>
                <a:gridCol w="3276600"/>
                <a:gridCol w="3639457"/>
              </a:tblGrid>
              <a:tr h="76200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Type and No. of Credits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Core 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 Academic and/or Technical Honors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32004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CCR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900" b="1" i="0" u="none" strike="noStrike" cap="none" normalizeH="0" baseline="0" dirty="0" smtClean="0">
                          <a:ln>
                            <a:noFill/>
                          </a:ln>
                          <a:solidFill>
                            <a:schemeClr val="tx1"/>
                          </a:solidFill>
                          <a:effectLst/>
                          <a:latin typeface="Times New Roman" pitchFamily="18" charset="0"/>
                        </a:rPr>
                        <a:t>CCR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900" b="1" i="0" u="none" strike="noStrike" cap="none" normalizeH="0" baseline="0" dirty="0" smtClean="0">
                          <a:ln>
                            <a:noFill/>
                          </a:ln>
                          <a:solidFill>
                            <a:schemeClr val="tx1"/>
                          </a:solidFill>
                          <a:effectLst/>
                          <a:latin typeface="Times New Roman" pitchFamily="18" charset="0"/>
                        </a:rPr>
                        <a:t>CCR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810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English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English 9 A-B </a:t>
                      </a:r>
                      <a:r>
                        <a:rPr kumimoji="0" lang="en-US" sz="1400" b="1" i="0" u="none" strike="noStrike" cap="none" normalizeH="0" baseline="0" dirty="0" smtClean="0">
                          <a:ln>
                            <a:noFill/>
                          </a:ln>
                          <a:solidFill>
                            <a:schemeClr val="tx1"/>
                          </a:solidFill>
                          <a:effectLst/>
                          <a:latin typeface="Times New Roman" pitchFamily="18" charset="0"/>
                        </a:rPr>
                        <a:t>(or Honors)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English 9 A-B </a:t>
                      </a:r>
                      <a:r>
                        <a:rPr kumimoji="0" lang="en-US" sz="1400" b="1" i="0" u="none" strike="noStrike" cap="none" normalizeH="0" baseline="0" dirty="0" smtClean="0">
                          <a:ln>
                            <a:noFill/>
                          </a:ln>
                          <a:solidFill>
                            <a:schemeClr val="tx1"/>
                          </a:solidFill>
                          <a:effectLst/>
                          <a:latin typeface="Times New Roman" pitchFamily="18" charset="0"/>
                        </a:rPr>
                        <a:t>(or Honors)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143766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Math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Algebra IA-B </a:t>
                      </a:r>
                      <a:r>
                        <a:rPr kumimoji="0" lang="en-US" sz="1900" b="1" i="0" u="sng" strike="noStrike" cap="none" normalizeH="0" baseline="0" dirty="0" smtClean="0">
                          <a:ln>
                            <a:noFill/>
                          </a:ln>
                          <a:solidFill>
                            <a:schemeClr val="tx1"/>
                          </a:solidFill>
                          <a:effectLst/>
                          <a:latin typeface="Times New Roman" pitchFamily="18" charset="0"/>
                        </a:rPr>
                        <a:t>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Algebra IA Yr </a:t>
                      </a:r>
                      <a:r>
                        <a:rPr kumimoji="0" lang="en-US" sz="1900" b="1" i="0" u="sng" strike="noStrike" cap="none" normalizeH="0" baseline="0" dirty="0" smtClean="0">
                          <a:ln>
                            <a:noFill/>
                          </a:ln>
                          <a:solidFill>
                            <a:schemeClr val="tx1"/>
                          </a:solidFill>
                          <a:effectLst/>
                          <a:latin typeface="Times New Roman" pitchFamily="18" charset="0"/>
                        </a:rPr>
                        <a:t>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Algebra IB Yr </a:t>
                      </a:r>
                      <a:r>
                        <a:rPr kumimoji="0" lang="en-US" sz="1900" b="1" i="0" u="sng" strike="noStrike" cap="none" normalizeH="0" baseline="0" dirty="0" smtClean="0">
                          <a:ln>
                            <a:noFill/>
                          </a:ln>
                          <a:solidFill>
                            <a:schemeClr val="tx1"/>
                          </a:solidFill>
                          <a:effectLst/>
                          <a:latin typeface="Times New Roman" pitchFamily="18" charset="0"/>
                        </a:rPr>
                        <a:t>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Geometry 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Algebra IA-B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sng" strike="noStrike" cap="none" normalizeH="0" baseline="0" dirty="0" smtClean="0">
                          <a:ln>
                            <a:noFill/>
                          </a:ln>
                          <a:solidFill>
                            <a:schemeClr val="tx1"/>
                          </a:solidFill>
                          <a:effectLst/>
                          <a:latin typeface="Times New Roman" pitchFamily="18" charset="0"/>
                        </a:rPr>
                        <a:t>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Honors Geometry 1-2</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Science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Biology I A-B </a:t>
                      </a:r>
                      <a:r>
                        <a:rPr kumimoji="0" lang="en-US" sz="1400" b="1" i="0" u="none" strike="noStrike" cap="none" normalizeH="0" baseline="0" dirty="0" smtClean="0">
                          <a:ln>
                            <a:noFill/>
                          </a:ln>
                          <a:solidFill>
                            <a:schemeClr val="tx1"/>
                          </a:solidFill>
                          <a:effectLst/>
                          <a:latin typeface="Times New Roman" pitchFamily="18" charset="0"/>
                        </a:rPr>
                        <a:t>(or Honors)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Biology I A-B </a:t>
                      </a:r>
                      <a:r>
                        <a:rPr kumimoji="0" lang="en-US" sz="1400" b="1" i="0" u="none" strike="noStrike" cap="none" normalizeH="0" baseline="0" dirty="0" smtClean="0">
                          <a:ln>
                            <a:noFill/>
                          </a:ln>
                          <a:solidFill>
                            <a:schemeClr val="tx1"/>
                          </a:solidFill>
                          <a:effectLst/>
                          <a:latin typeface="Times New Roman" pitchFamily="18" charset="0"/>
                        </a:rPr>
                        <a:t>(or Honors)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905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Social Studies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World History 1-2 </a:t>
                      </a:r>
                      <a:r>
                        <a:rPr kumimoji="0" lang="en-US" sz="1400" b="1" i="0" u="none" strike="noStrike" cap="none" normalizeH="0" baseline="0" dirty="0" smtClean="0">
                          <a:ln>
                            <a:noFill/>
                          </a:ln>
                          <a:solidFill>
                            <a:schemeClr val="tx1"/>
                          </a:solidFill>
                          <a:effectLst/>
                          <a:latin typeface="Times New Roman" pitchFamily="18" charset="0"/>
                        </a:rPr>
                        <a:t>(or Honors)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World History 1-2  </a:t>
                      </a:r>
                      <a:r>
                        <a:rPr kumimoji="0" lang="en-US" sz="1400" b="1" i="0" u="none" strike="noStrike" cap="none" normalizeH="0" baseline="0" dirty="0" smtClean="0">
                          <a:ln>
                            <a:noFill/>
                          </a:ln>
                          <a:solidFill>
                            <a:schemeClr val="tx1"/>
                          </a:solidFill>
                          <a:effectLst/>
                          <a:latin typeface="Times New Roman" pitchFamily="18" charset="0"/>
                        </a:rPr>
                        <a:t>(or Honors)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840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Health &amp; P.E.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 or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Health &amp; Wellness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P.E. 1-2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Health &amp; Wellness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P.E. 1-2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r>
              <a:tr h="11836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World Lang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Elective Option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900" b="1" i="0" u="none" strike="noStrike" cap="none" normalizeH="0" baseline="0" dirty="0" smtClean="0">
                          <a:ln>
                            <a:noFill/>
                          </a:ln>
                          <a:solidFill>
                            <a:schemeClr val="tx1"/>
                          </a:solidFill>
                          <a:effectLst/>
                          <a:latin typeface="Times New Roman" pitchFamily="18" charset="0"/>
                        </a:rPr>
                        <a:t>Chinese, Latin, or Spanish for       </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900" b="1" i="0" u="none" strike="noStrike" cap="none" normalizeH="0" baseline="0" dirty="0" smtClean="0">
                          <a:ln>
                            <a:noFill/>
                          </a:ln>
                          <a:solidFill>
                            <a:schemeClr val="tx1"/>
                          </a:solidFill>
                          <a:effectLst/>
                          <a:latin typeface="Times New Roman" pitchFamily="18" charset="0"/>
                        </a:rPr>
                        <a:t>     AHD, but </a:t>
                      </a:r>
                      <a:r>
                        <a:rPr kumimoji="0" lang="en-US" sz="1800" b="1" i="0" u="none" strike="noStrike" cap="none" normalizeH="0" baseline="0" dirty="0" smtClean="0">
                          <a:ln>
                            <a:noFill/>
                          </a:ln>
                          <a:solidFill>
                            <a:schemeClr val="tx1"/>
                          </a:solidFill>
                          <a:effectLst/>
                          <a:latin typeface="Times New Roman" pitchFamily="18" charset="0"/>
                        </a:rPr>
                        <a:t>may be delayed to </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soph</a:t>
                      </a:r>
                      <a:r>
                        <a:rPr kumimoji="0" lang="en-US" sz="1800" b="1" i="0" u="none" strike="noStrike" cap="none" normalizeH="0" baseline="0" dirty="0" smtClean="0">
                          <a:ln>
                            <a:noFill/>
                          </a:ln>
                          <a:solidFill>
                            <a:schemeClr val="tx1"/>
                          </a:solidFill>
                          <a:effectLst/>
                          <a:latin typeface="Times New Roman" pitchFamily="18" charset="0"/>
                        </a:rPr>
                        <a:t> year.</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Elective Option for THD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r>
              <a:tr h="4673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Fine Arts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Elective Option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2 credits required for AHD, but </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     may be delayed to later year.</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900" b="1" i="0" u="none" strike="noStrike" cap="none" normalizeH="0" baseline="0" dirty="0" smtClean="0">
                          <a:ln>
                            <a:noFill/>
                          </a:ln>
                          <a:solidFill>
                            <a:schemeClr val="tx1"/>
                          </a:solidFill>
                          <a:effectLst/>
                          <a:latin typeface="Times New Roman" pitchFamily="18" charset="0"/>
                        </a:rPr>
                        <a:t>Elective Option for THD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r>
              <a:tr h="4689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Electives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Enough electives to bring </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     total cr. to 8 per semester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Enough electives to bring total </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Times New Roman" pitchFamily="18" charset="0"/>
                        </a:rPr>
                        <a:t>     credits to 8 per semester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1523999"/>
          </a:xfrm>
        </p:spPr>
        <p:txBody>
          <a:bodyPr>
            <a:normAutofit fontScale="90000"/>
          </a:bodyPr>
          <a:lstStyle/>
          <a:p>
            <a:r>
              <a:rPr lang="en-US" b="1" dirty="0" smtClean="0"/>
              <a:t>JANE JACK, </a:t>
            </a:r>
            <a:r>
              <a:rPr lang="en-US" b="1" dirty="0"/>
              <a:t>DIRECTOR</a:t>
            </a:r>
            <a:r>
              <a:rPr lang="en-US" b="1" dirty="0" smtClean="0"/>
              <a:t/>
            </a:r>
            <a:br>
              <a:rPr lang="en-US" b="1" dirty="0" smtClean="0"/>
            </a:br>
            <a:r>
              <a:rPr lang="en-US" b="1" dirty="0">
                <a:hlinkClick r:id="rId2"/>
              </a:rPr>
              <a:t>jjack@msddecatur.k12.in.us</a:t>
            </a:r>
            <a:r>
              <a:rPr lang="en-US" b="1" dirty="0"/>
              <a:t/>
            </a:r>
            <a:br>
              <a:rPr lang="en-US" b="1" dirty="0"/>
            </a:br>
            <a:r>
              <a:rPr lang="en-US" b="1" dirty="0"/>
              <a:t>317-856-5288, ext. 26000</a:t>
            </a:r>
            <a:br>
              <a:rPr lang="en-US" b="1" dirty="0"/>
            </a:br>
            <a:endParaRPr lang="en-US" b="1" dirty="0"/>
          </a:p>
        </p:txBody>
      </p:sp>
      <p:sp>
        <p:nvSpPr>
          <p:cNvPr id="3" name="Subtitle 2"/>
          <p:cNvSpPr>
            <a:spLocks noGrp="1"/>
          </p:cNvSpPr>
          <p:nvPr>
            <p:ph type="subTitle" idx="1"/>
          </p:nvPr>
        </p:nvSpPr>
        <p:spPr>
          <a:xfrm>
            <a:off x="838200" y="3048000"/>
            <a:ext cx="7696200" cy="2590800"/>
          </a:xfrm>
        </p:spPr>
        <p:txBody>
          <a:bodyPr>
            <a:normAutofit fontScale="92500" lnSpcReduction="10000"/>
          </a:bodyPr>
          <a:lstStyle/>
          <a:p>
            <a:endParaRPr lang="en-US" sz="4000" b="1" dirty="0" smtClean="0">
              <a:solidFill>
                <a:schemeClr val="tx1">
                  <a:lumMod val="95000"/>
                  <a:lumOff val="5000"/>
                </a:schemeClr>
              </a:solidFill>
            </a:endParaRPr>
          </a:p>
          <a:p>
            <a:r>
              <a:rPr lang="en-US" sz="4000" b="1" dirty="0" smtClean="0">
                <a:solidFill>
                  <a:schemeClr val="tx1">
                    <a:lumMod val="95000"/>
                    <a:lumOff val="5000"/>
                  </a:schemeClr>
                </a:solidFill>
              </a:rPr>
              <a:t>KARLI URBAN, COUNSELOR</a:t>
            </a:r>
          </a:p>
          <a:p>
            <a:r>
              <a:rPr lang="en-US" sz="4000" b="1" dirty="0" smtClean="0">
                <a:hlinkClick r:id="rId3"/>
              </a:rPr>
              <a:t>kurban@msddecatur.k12.in.us</a:t>
            </a:r>
            <a:endParaRPr lang="en-US" sz="4000" b="1" dirty="0" smtClean="0"/>
          </a:p>
          <a:p>
            <a:r>
              <a:rPr lang="en-US" sz="4000" b="1" dirty="0">
                <a:solidFill>
                  <a:schemeClr val="tx1">
                    <a:lumMod val="95000"/>
                    <a:lumOff val="5000"/>
                  </a:schemeClr>
                </a:solidFill>
              </a:rPr>
              <a:t>317-856-5288, ext. </a:t>
            </a:r>
            <a:r>
              <a:rPr lang="en-US" sz="4000" b="1" dirty="0" smtClean="0">
                <a:solidFill>
                  <a:schemeClr val="tx1">
                    <a:lumMod val="95000"/>
                    <a:lumOff val="5000"/>
                  </a:schemeClr>
                </a:solidFill>
              </a:rPr>
              <a:t>26001</a:t>
            </a:r>
            <a:endParaRPr lang="en-US" sz="4000" b="1" dirty="0">
              <a:solidFill>
                <a:schemeClr val="tx1">
                  <a:lumMod val="95000"/>
                  <a:lumOff val="5000"/>
                </a:schemeClr>
              </a:solidFill>
            </a:endParaRPr>
          </a:p>
        </p:txBody>
      </p:sp>
    </p:spTree>
    <p:extLst>
      <p:ext uri="{BB962C8B-B14F-4D97-AF65-F5344CB8AC3E}">
        <p14:creationId xmlns:p14="http://schemas.microsoft.com/office/powerpoint/2010/main" val="2848800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p:txBody>
          <a:bodyPr>
            <a:normAutofit/>
          </a:bodyPr>
          <a:lstStyle/>
          <a:p>
            <a:pPr algn="ctr"/>
            <a:r>
              <a:rPr lang="en-US" sz="5400" dirty="0" smtClean="0"/>
              <a:t>9</a:t>
            </a:r>
            <a:r>
              <a:rPr lang="en-US" sz="5400" baseline="30000" dirty="0" smtClean="0"/>
              <a:t>th</a:t>
            </a:r>
            <a:r>
              <a:rPr lang="en-US" sz="5400" dirty="0" smtClean="0"/>
              <a:t> Grade Selection Form for Elective Courses</a:t>
            </a:r>
            <a:endParaRPr lang="en-US" sz="5400" dirty="0"/>
          </a:p>
        </p:txBody>
      </p:sp>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1272317300"/>
              </p:ext>
            </p:extLst>
          </p:nvPr>
        </p:nvGraphicFramePr>
        <p:xfrm>
          <a:off x="3575050" y="403225"/>
          <a:ext cx="5111750" cy="5592763"/>
        </p:xfrm>
        <a:graphic>
          <a:graphicData uri="http://schemas.openxmlformats.org/presentationml/2006/ole">
            <mc:AlternateContent xmlns:mc="http://schemas.openxmlformats.org/markup-compatibility/2006">
              <mc:Choice xmlns:v="urn:schemas-microsoft-com:vml" Requires="v">
                <p:oleObj spid="_x0000_s5154" name="Document" r:id="rId3" imgW="6872357" imgH="7519303" progId="Word.Document.12">
                  <p:embed/>
                </p:oleObj>
              </mc:Choice>
              <mc:Fallback>
                <p:oleObj name="Document" r:id="rId3" imgW="6872357" imgH="7519303" progId="Word.Document.12">
                  <p:embed/>
                  <p:pic>
                    <p:nvPicPr>
                      <p:cNvPr id="0" name=""/>
                      <p:cNvPicPr/>
                      <p:nvPr/>
                    </p:nvPicPr>
                    <p:blipFill>
                      <a:blip r:embed="rId4"/>
                      <a:stretch>
                        <a:fillRect/>
                      </a:stretch>
                    </p:blipFill>
                    <p:spPr>
                      <a:xfrm>
                        <a:off x="3575050" y="403225"/>
                        <a:ext cx="5111750" cy="5592763"/>
                      </a:xfrm>
                      <a:prstGeom prst="rect">
                        <a:avLst/>
                      </a:prstGeom>
                    </p:spPr>
                  </p:pic>
                </p:oleObj>
              </mc:Fallback>
            </mc:AlternateContent>
          </a:graphicData>
        </a:graphic>
      </p:graphicFrame>
    </p:spTree>
    <p:extLst>
      <p:ext uri="{BB962C8B-B14F-4D97-AF65-F5344CB8AC3E}">
        <p14:creationId xmlns:p14="http://schemas.microsoft.com/office/powerpoint/2010/main" val="3103743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Text Placeholder 3"/>
          <p:cNvSpPr>
            <a:spLocks noGrp="1"/>
          </p:cNvSpPr>
          <p:nvPr>
            <p:ph type="body" sz="half" idx="2"/>
          </p:nvPr>
        </p:nvSpPr>
        <p:spPr/>
        <p:txBody>
          <a:bodyPr>
            <a:normAutofit/>
          </a:bodyPr>
          <a:lstStyle/>
          <a:p>
            <a:pPr algn="ctr"/>
            <a:r>
              <a:rPr lang="en-US" sz="5400" dirty="0" smtClean="0"/>
              <a:t>9</a:t>
            </a:r>
            <a:r>
              <a:rPr lang="en-US" sz="5400" baseline="30000" dirty="0" smtClean="0"/>
              <a:t>th</a:t>
            </a:r>
            <a:r>
              <a:rPr lang="en-US" sz="5400" dirty="0" smtClean="0"/>
              <a:t> Grade</a:t>
            </a:r>
          </a:p>
          <a:p>
            <a:pPr algn="ctr"/>
            <a:endParaRPr lang="en-US" sz="5400" dirty="0"/>
          </a:p>
          <a:p>
            <a:pPr algn="ctr"/>
            <a:r>
              <a:rPr lang="en-US" sz="5400" dirty="0" smtClean="0"/>
              <a:t> Electives</a:t>
            </a:r>
            <a:endParaRPr lang="en-US" sz="5400" dirty="0"/>
          </a:p>
        </p:txBody>
      </p:sp>
      <p:graphicFrame>
        <p:nvGraphicFramePr>
          <p:cNvPr id="5" name="Object 4"/>
          <p:cNvGraphicFramePr>
            <a:graphicFrameLocks noChangeAspect="1"/>
          </p:cNvGraphicFramePr>
          <p:nvPr>
            <p:extLst>
              <p:ext uri="{D42A27DB-BD31-4B8C-83A1-F6EECF244321}">
                <p14:modId xmlns:p14="http://schemas.microsoft.com/office/powerpoint/2010/main" val="1516087829"/>
              </p:ext>
            </p:extLst>
          </p:nvPr>
        </p:nvGraphicFramePr>
        <p:xfrm>
          <a:off x="3581400" y="381000"/>
          <a:ext cx="4736092" cy="6035040"/>
        </p:xfrm>
        <a:graphic>
          <a:graphicData uri="http://schemas.openxmlformats.org/presentationml/2006/ole">
            <mc:AlternateContent xmlns:mc="http://schemas.openxmlformats.org/markup-compatibility/2006">
              <mc:Choice xmlns:v="urn:schemas-microsoft-com:vml" Requires="v">
                <p:oleObj spid="_x0000_s6176" name="Document" r:id="rId3" imgW="6872357" imgH="8758372" progId="Word.Document.12">
                  <p:embed/>
                </p:oleObj>
              </mc:Choice>
              <mc:Fallback>
                <p:oleObj name="Document" r:id="rId3" imgW="6872357" imgH="8758372" progId="Word.Document.12">
                  <p:embed/>
                  <p:pic>
                    <p:nvPicPr>
                      <p:cNvPr id="0" name=""/>
                      <p:cNvPicPr/>
                      <p:nvPr/>
                    </p:nvPicPr>
                    <p:blipFill>
                      <a:blip r:embed="rId4"/>
                      <a:stretch>
                        <a:fillRect/>
                      </a:stretch>
                    </p:blipFill>
                    <p:spPr>
                      <a:xfrm>
                        <a:off x="3581400" y="381000"/>
                        <a:ext cx="4736092" cy="6035040"/>
                      </a:xfrm>
                      <a:prstGeom prst="rect">
                        <a:avLst/>
                      </a:prstGeom>
                    </p:spPr>
                  </p:pic>
                </p:oleObj>
              </mc:Fallback>
            </mc:AlternateContent>
          </a:graphicData>
        </a:graphic>
      </p:graphicFrame>
    </p:spTree>
    <p:extLst>
      <p:ext uri="{BB962C8B-B14F-4D97-AF65-F5344CB8AC3E}">
        <p14:creationId xmlns:p14="http://schemas.microsoft.com/office/powerpoint/2010/main" val="2879078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000066"/>
                </a:solidFill>
              </a:rPr>
              <a:t>Graduation Requirements</a:t>
            </a:r>
            <a:endParaRPr lang="en-US" dirty="0"/>
          </a:p>
        </p:txBody>
      </p:sp>
      <p:pic>
        <p:nvPicPr>
          <p:cNvPr id="2051" name="Picture 3" descr="C:\Documents and Settings\Jane Jack\Local Settings\Temporary Internet Files\Content.IE5\IFIUO0AZ\MP900422179[1].jpg"/>
          <p:cNvPicPr>
            <a:picLocks noChangeAspect="1" noChangeArrowheads="1"/>
          </p:cNvPicPr>
          <p:nvPr/>
        </p:nvPicPr>
        <p:blipFill>
          <a:blip r:embed="rId3" cstate="print"/>
          <a:srcRect/>
          <a:stretch>
            <a:fillRect/>
          </a:stretch>
        </p:blipFill>
        <p:spPr bwMode="auto">
          <a:xfrm>
            <a:off x="1698867" y="1828800"/>
            <a:ext cx="5746266" cy="50292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63562"/>
          </a:xfrm>
        </p:spPr>
        <p:txBody>
          <a:bodyPr>
            <a:normAutofit fontScale="90000"/>
          </a:bodyPr>
          <a:lstStyle/>
          <a:p>
            <a:r>
              <a:rPr lang="en-US" dirty="0" smtClean="0"/>
              <a:t>Vocabulary Terms</a:t>
            </a:r>
            <a:endParaRPr lang="en-US" dirty="0"/>
          </a:p>
        </p:txBody>
      </p:sp>
      <p:sp>
        <p:nvSpPr>
          <p:cNvPr id="4" name="Content Placeholder 3"/>
          <p:cNvSpPr>
            <a:spLocks noGrp="1"/>
          </p:cNvSpPr>
          <p:nvPr>
            <p:ph idx="1"/>
          </p:nvPr>
        </p:nvSpPr>
        <p:spPr>
          <a:xfrm>
            <a:off x="457200" y="990600"/>
            <a:ext cx="8229600" cy="5867400"/>
          </a:xfrm>
        </p:spPr>
        <p:txBody>
          <a:bodyPr>
            <a:normAutofit/>
          </a:bodyPr>
          <a:lstStyle/>
          <a:p>
            <a:r>
              <a:rPr lang="en-US" sz="2200" b="1" dirty="0" smtClean="0"/>
              <a:t>Credit</a:t>
            </a:r>
            <a:r>
              <a:rPr lang="en-US" sz="2200" dirty="0" smtClean="0"/>
              <a:t> – a credit is earned by passing a class, based upon the semester grade</a:t>
            </a:r>
          </a:p>
          <a:p>
            <a:r>
              <a:rPr lang="en-US" sz="2200" b="1" dirty="0" smtClean="0"/>
              <a:t>Eligibility</a:t>
            </a:r>
            <a:r>
              <a:rPr lang="en-US" sz="2200" dirty="0" smtClean="0"/>
              <a:t> – students must pass 6 classes per grading period to be eligible for extra- and co-curricular participation</a:t>
            </a:r>
          </a:p>
          <a:p>
            <a:r>
              <a:rPr lang="en-US" sz="2200" b="1" dirty="0" smtClean="0"/>
              <a:t>GPA</a:t>
            </a:r>
            <a:r>
              <a:rPr lang="en-US" sz="2200" dirty="0" smtClean="0"/>
              <a:t> – grade point average, based upon 4 point scale</a:t>
            </a:r>
          </a:p>
          <a:p>
            <a:r>
              <a:rPr lang="en-US" sz="2200" b="1" dirty="0" smtClean="0"/>
              <a:t>Honors classes </a:t>
            </a:r>
            <a:r>
              <a:rPr lang="en-US" sz="2200" dirty="0" smtClean="0"/>
              <a:t>– more rigorous version of a course; </a:t>
            </a:r>
            <a:r>
              <a:rPr lang="en-US" sz="2200" dirty="0"/>
              <a:t>some schools call them “Pre-AP”; </a:t>
            </a:r>
            <a:r>
              <a:rPr lang="en-US" sz="2200" dirty="0" smtClean="0"/>
              <a:t>accelerated and/or deeper study of the subject; not necessarily required for “honors” diploma.</a:t>
            </a:r>
          </a:p>
          <a:p>
            <a:r>
              <a:rPr lang="en-US" sz="2200" b="1" dirty="0" smtClean="0"/>
              <a:t>AP classes</a:t>
            </a:r>
            <a:r>
              <a:rPr lang="en-US" sz="2200" b="1" dirty="0"/>
              <a:t> </a:t>
            </a:r>
            <a:r>
              <a:rPr lang="en-US" sz="2200" dirty="0" smtClean="0"/>
              <a:t>– college-level classes offered through College Board; students may earn college credit by scoring at specified level on  exam.</a:t>
            </a:r>
          </a:p>
          <a:p>
            <a:r>
              <a:rPr lang="en-US" sz="2200" b="1" dirty="0" smtClean="0"/>
              <a:t>Dual credit classes </a:t>
            </a:r>
            <a:r>
              <a:rPr lang="en-US" sz="2200" dirty="0" smtClean="0"/>
              <a:t>– college-level classes offered at DCHS by various universities; some taught by their faculty, others by ours; earn both HS and college credit.</a:t>
            </a:r>
          </a:p>
          <a:p>
            <a:r>
              <a:rPr lang="en-US" sz="2200" b="1" dirty="0" smtClean="0"/>
              <a:t>Honors diploma </a:t>
            </a:r>
            <a:r>
              <a:rPr lang="en-US" sz="2200" dirty="0" smtClean="0"/>
              <a:t>– diploma type; different diplomas have different requirements.</a:t>
            </a:r>
            <a:endParaRPr lang="en-US" sz="2200" dirty="0"/>
          </a:p>
        </p:txBody>
      </p:sp>
    </p:spTree>
    <p:extLst>
      <p:ext uri="{BB962C8B-B14F-4D97-AF65-F5344CB8AC3E}">
        <p14:creationId xmlns:p14="http://schemas.microsoft.com/office/powerpoint/2010/main" val="1850355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943819356"/>
              </p:ext>
            </p:extLst>
          </p:nvPr>
        </p:nvGraphicFramePr>
        <p:xfrm>
          <a:off x="381000" y="457200"/>
          <a:ext cx="8602263" cy="6217920"/>
        </p:xfrm>
        <a:graphic>
          <a:graphicData uri="http://schemas.openxmlformats.org/presentationml/2006/ole">
            <mc:AlternateContent xmlns:mc="http://schemas.openxmlformats.org/markup-compatibility/2006">
              <mc:Choice xmlns:v="urn:schemas-microsoft-com:vml" Requires="v">
                <p:oleObj spid="_x0000_s3107" name="Document" r:id="rId4" imgW="9476887" imgH="7409519" progId="Word.Document.12">
                  <p:embed/>
                </p:oleObj>
              </mc:Choice>
              <mc:Fallback>
                <p:oleObj name="Document" r:id="rId4" imgW="9476887" imgH="7409519" progId="Word.Document.12">
                  <p:embed/>
                  <p:pic>
                    <p:nvPicPr>
                      <p:cNvPr id="0" name=""/>
                      <p:cNvPicPr/>
                      <p:nvPr/>
                    </p:nvPicPr>
                    <p:blipFill>
                      <a:blip r:embed="rId5"/>
                      <a:stretch>
                        <a:fillRect/>
                      </a:stretch>
                    </p:blipFill>
                    <p:spPr>
                      <a:xfrm>
                        <a:off x="381000" y="457200"/>
                        <a:ext cx="8602263" cy="6217920"/>
                      </a:xfrm>
                      <a:prstGeom prst="rect">
                        <a:avLst/>
                      </a:prstGeom>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en-US" sz="6000" dirty="0">
                <a:solidFill>
                  <a:srgbClr val="000066"/>
                </a:solidFill>
              </a:rPr>
              <a:t>Diploma </a:t>
            </a:r>
            <a:r>
              <a:rPr lang="en-US" sz="6000" dirty="0" smtClean="0">
                <a:solidFill>
                  <a:srgbClr val="000066"/>
                </a:solidFill>
              </a:rPr>
              <a:t>Options</a:t>
            </a:r>
            <a:endParaRPr lang="en-US" sz="6000" dirty="0">
              <a:solidFill>
                <a:srgbClr val="000066"/>
              </a:solidFill>
            </a:endParaRPr>
          </a:p>
        </p:txBody>
      </p:sp>
      <p:sp>
        <p:nvSpPr>
          <p:cNvPr id="8" name="Content Placeholder 7"/>
          <p:cNvSpPr>
            <a:spLocks noGrp="1"/>
          </p:cNvSpPr>
          <p:nvPr>
            <p:ph type="subTitle" idx="4294967295"/>
          </p:nvPr>
        </p:nvSpPr>
        <p:spPr>
          <a:xfrm>
            <a:off x="0" y="1752600"/>
            <a:ext cx="8458200" cy="4495800"/>
          </a:xfrm>
        </p:spPr>
        <p:txBody>
          <a:bodyPr>
            <a:normAutofit lnSpcReduction="10000"/>
          </a:bodyPr>
          <a:lstStyle/>
          <a:p>
            <a:pPr marL="0" indent="0">
              <a:buNone/>
            </a:pPr>
            <a:r>
              <a:rPr lang="en-US" sz="2800" dirty="0" smtClean="0"/>
              <a:t>The </a:t>
            </a:r>
            <a:r>
              <a:rPr lang="en-US" sz="2800" dirty="0"/>
              <a:t>Indiana State Board of Education adopts course and credit requirements for earning a high school diploma. The newest set of requirements went into effect for students who entered high school in the fall of 2012 (Class of 2016 and below). Under current requirements, students have the option of earning four diploma types:</a:t>
            </a:r>
          </a:p>
          <a:p>
            <a:pPr marL="0" indent="0">
              <a:buNone/>
            </a:pPr>
            <a:r>
              <a:rPr lang="en-US" sz="2800" dirty="0" smtClean="0"/>
              <a:t>General</a:t>
            </a:r>
            <a:endParaRPr lang="en-US" sz="2800" dirty="0"/>
          </a:p>
          <a:p>
            <a:pPr marL="0" indent="0">
              <a:buNone/>
            </a:pPr>
            <a:r>
              <a:rPr lang="en-US" sz="2800" dirty="0"/>
              <a:t>Core </a:t>
            </a:r>
            <a:r>
              <a:rPr lang="en-US" sz="2800" dirty="0" smtClean="0"/>
              <a:t>40</a:t>
            </a:r>
            <a:endParaRPr lang="en-US" sz="2800" dirty="0"/>
          </a:p>
          <a:p>
            <a:pPr marL="0" indent="0">
              <a:buNone/>
            </a:pPr>
            <a:r>
              <a:rPr lang="en-US" sz="2800" dirty="0"/>
              <a:t>Core 40 with Academic Honors (AHD</a:t>
            </a:r>
            <a:r>
              <a:rPr lang="en-US" sz="2800" dirty="0" smtClean="0"/>
              <a:t>) </a:t>
            </a:r>
            <a:endParaRPr lang="en-US" sz="2800" dirty="0"/>
          </a:p>
          <a:p>
            <a:pPr marL="0" indent="0">
              <a:buNone/>
            </a:pPr>
            <a:r>
              <a:rPr lang="en-US" sz="2800" dirty="0"/>
              <a:t>Core 40 with Technical Honors (THD</a:t>
            </a:r>
            <a:r>
              <a:rPr lang="en-US" sz="2800" dirty="0" smtClean="0"/>
              <a:t>)</a:t>
            </a:r>
            <a:endParaRPr lang="en-US" sz="2800" dirty="0"/>
          </a:p>
        </p:txBody>
      </p:sp>
      <p:pic>
        <p:nvPicPr>
          <p:cNvPr id="4100" name="Picture 4" descr="bs00967_"/>
          <p:cNvPicPr>
            <a:picLocks noChangeAspect="1" noChangeArrowheads="1"/>
          </p:cNvPicPr>
          <p:nvPr/>
        </p:nvPicPr>
        <p:blipFill>
          <a:blip r:embed="rId3" cstate="print"/>
          <a:srcRect/>
          <a:stretch>
            <a:fillRect/>
          </a:stretch>
        </p:blipFill>
        <p:spPr bwMode="auto">
          <a:xfrm>
            <a:off x="5943600" y="4343400"/>
            <a:ext cx="3398520" cy="219456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948" name="Group 876"/>
          <p:cNvGraphicFramePr>
            <a:graphicFrameLocks noGrp="1"/>
          </p:cNvGraphicFramePr>
          <p:nvPr/>
        </p:nvGraphicFramePr>
        <p:xfrm>
          <a:off x="685800" y="243205"/>
          <a:ext cx="7955280" cy="6177269"/>
        </p:xfrm>
        <a:graphic>
          <a:graphicData uri="http://schemas.openxmlformats.org/drawingml/2006/table">
            <a:tbl>
              <a:tblPr firstRow="1" firstCol="1" bandRow="1">
                <a:tableStyleId>{3C2FFA5D-87B4-456A-9821-1D502468CF0F}</a:tableStyleId>
              </a:tblPr>
              <a:tblGrid>
                <a:gridCol w="2819400"/>
                <a:gridCol w="1706881"/>
                <a:gridCol w="3428999"/>
              </a:tblGrid>
              <a:tr h="6478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u="none" strike="noStrike" cap="none" normalizeH="0" baseline="0" dirty="0" smtClean="0">
                          <a:ln>
                            <a:noFill/>
                          </a:ln>
                          <a:solidFill>
                            <a:schemeClr val="tx1"/>
                          </a:solidFill>
                          <a:effectLst/>
                        </a:rPr>
                        <a:t>Diploma Options</a:t>
                      </a:r>
                      <a:endParaRPr kumimoji="0" lang="en-US" sz="26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u="none" strike="noStrike" cap="none" normalizeH="0" baseline="0" dirty="0" smtClean="0">
                          <a:ln>
                            <a:noFill/>
                          </a:ln>
                          <a:solidFill>
                            <a:schemeClr val="tx1"/>
                          </a:solidFill>
                          <a:effectLst/>
                        </a:rPr>
                        <a:t>Core 40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solidFill>
                            <a:schemeClr val="tx1"/>
                          </a:solidFill>
                          <a:effectLst/>
                        </a:rPr>
                        <a:t>with </a:t>
                      </a:r>
                      <a:r>
                        <a:rPr kumimoji="0" lang="en-US" sz="2600" u="none" strike="noStrike" cap="none" normalizeH="0" baseline="0" dirty="0" smtClean="0">
                          <a:ln>
                            <a:noFill/>
                          </a:ln>
                          <a:solidFill>
                            <a:schemeClr val="tx1"/>
                          </a:solidFill>
                          <a:effectLst/>
                        </a:rPr>
                        <a:t>Academic Honors </a:t>
                      </a:r>
                    </a:p>
                  </a:txBody>
                  <a:tcPr horzOverflow="overflow"/>
                </a:tc>
              </a:tr>
              <a:tr h="5051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English</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8</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8</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r>
              <a:tr h="5051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Math</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6</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8</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r>
              <a:tr h="5051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Science</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6</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6</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r>
              <a:tr h="5051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Social Studies</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6</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6</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r>
              <a:tr h="5051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Health</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1</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1</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r>
              <a:tr h="5051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P.E.</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2 </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2 </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r>
              <a:tr h="5051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Foreign Lang</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Elective</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6 or 8</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r>
              <a:tr h="5051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Fine Arts</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Elective</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2</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r>
              <a:tr h="4780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Directed Electives</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5</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5</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r>
              <a:tr h="5051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Electives</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10</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3</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r>
              <a:tr h="5051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Total Credits</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44</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solidFill>
                            <a:schemeClr val="tx1"/>
                          </a:solidFill>
                          <a:effectLst/>
                        </a:rPr>
                        <a:t>47</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8919</TotalTime>
  <Words>1884</Words>
  <Application>Microsoft Office PowerPoint</Application>
  <PresentationFormat>On-screen Show (4:3)</PresentationFormat>
  <Paragraphs>474</Paragraphs>
  <Slides>29</Slides>
  <Notes>19</Notes>
  <HiddenSlides>2</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Document</vt:lpstr>
      <vt:lpstr>The Choice   Academy</vt:lpstr>
      <vt:lpstr>PowerPoint Presentation</vt:lpstr>
      <vt:lpstr>PowerPoint Presentation</vt:lpstr>
      <vt:lpstr>PowerPoint Presentation</vt:lpstr>
      <vt:lpstr>Graduation Requirements</vt:lpstr>
      <vt:lpstr>Vocabulary Terms</vt:lpstr>
      <vt:lpstr>PowerPoint Presentation</vt:lpstr>
      <vt:lpstr>Diploma Options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Beyond the Credits</vt:lpstr>
      <vt:lpstr>PowerPoint Presentation</vt:lpstr>
      <vt:lpstr>PowerPoint Presentation</vt:lpstr>
      <vt:lpstr>PowerPoint Presentation</vt:lpstr>
      <vt:lpstr>PowerPoint Presentation</vt:lpstr>
      <vt:lpstr>PowerPoint Presentation</vt:lpstr>
      <vt:lpstr>Elective Options for Freshmen </vt:lpstr>
      <vt:lpstr>Elective Options for Freshmen  ** Student must earn grades of either A and/or B in 8th grade ELA </vt:lpstr>
      <vt:lpstr>PowerPoint Presentation</vt:lpstr>
      <vt:lpstr>JANE JACK, DIRECTOR jjack@msddecatur.k12.in.us 317-856-5288, ext. 26000 </vt:lpstr>
    </vt:vector>
  </TitlesOfParts>
  <Company>MSD DECATUR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Decatur Central High School</dc:title>
  <dc:creator>MSD DECATUR</dc:creator>
  <cp:lastModifiedBy>Jane Jack</cp:lastModifiedBy>
  <cp:revision>146</cp:revision>
  <cp:lastPrinted>2014-02-20T21:05:31Z</cp:lastPrinted>
  <dcterms:created xsi:type="dcterms:W3CDTF">2006-02-21T19:07:08Z</dcterms:created>
  <dcterms:modified xsi:type="dcterms:W3CDTF">2017-01-24T20:05:36Z</dcterms:modified>
</cp:coreProperties>
</file>