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notesMasterIdLst>
    <p:notesMasterId r:id="rId33"/>
  </p:notesMasterIdLst>
  <p:handoutMasterIdLst>
    <p:handoutMasterId r:id="rId34"/>
  </p:handoutMasterIdLst>
  <p:sldIdLst>
    <p:sldId id="469" r:id="rId3"/>
    <p:sldId id="635" r:id="rId4"/>
    <p:sldId id="670" r:id="rId5"/>
    <p:sldId id="687" r:id="rId6"/>
    <p:sldId id="555" r:id="rId7"/>
    <p:sldId id="689" r:id="rId8"/>
    <p:sldId id="686" r:id="rId9"/>
    <p:sldId id="682" r:id="rId10"/>
    <p:sldId id="640" r:id="rId11"/>
    <p:sldId id="691" r:id="rId12"/>
    <p:sldId id="700" r:id="rId13"/>
    <p:sldId id="644" r:id="rId14"/>
    <p:sldId id="652" r:id="rId15"/>
    <p:sldId id="734" r:id="rId16"/>
    <p:sldId id="697" r:id="rId17"/>
    <p:sldId id="721" r:id="rId18"/>
    <p:sldId id="722" r:id="rId19"/>
    <p:sldId id="723" r:id="rId20"/>
    <p:sldId id="724" r:id="rId21"/>
    <p:sldId id="725" r:id="rId22"/>
    <p:sldId id="726" r:id="rId23"/>
    <p:sldId id="729" r:id="rId24"/>
    <p:sldId id="728" r:id="rId25"/>
    <p:sldId id="727" r:id="rId26"/>
    <p:sldId id="730" r:id="rId27"/>
    <p:sldId id="731" r:id="rId28"/>
    <p:sldId id="733" r:id="rId29"/>
    <p:sldId id="720" r:id="rId30"/>
    <p:sldId id="732" r:id="rId31"/>
    <p:sldId id="360"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1913"/>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13" autoAdjust="0"/>
    <p:restoredTop sz="99473" autoAdjust="0"/>
  </p:normalViewPr>
  <p:slideViewPr>
    <p:cSldViewPr>
      <p:cViewPr>
        <p:scale>
          <a:sx n="90" d="100"/>
          <a:sy n="90" d="100"/>
        </p:scale>
        <p:origin x="-1542" y="-13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2466" y="-96"/>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ata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png"/><Relationship Id="rId1" Type="http://schemas.openxmlformats.org/officeDocument/2006/relationships/image" Target="../media/image13.jpeg"/><Relationship Id="rId6" Type="http://schemas.openxmlformats.org/officeDocument/2006/relationships/image" Target="../media/image14.png"/><Relationship Id="rId5" Type="http://schemas.openxmlformats.org/officeDocument/2006/relationships/image" Target="../media/image12.jpeg"/><Relationship Id="rId4"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B2C596-C5C1-429D-85A7-955754B0408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D2C7159-B59C-475B-9604-C2A2F60AE6EA}">
      <dgm:prSet phldrT="[Text]" custT="1"/>
      <dgm:spPr/>
      <dgm:t>
        <a:bodyPr/>
        <a:lstStyle/>
        <a:p>
          <a:r>
            <a:rPr lang="en-US" sz="1800" dirty="0" smtClean="0">
              <a:latin typeface="+mj-lt"/>
            </a:rPr>
            <a:t>Understand  District revised Policies and Definitions of Bullying and Harassment by recognizing examples of each.</a:t>
          </a:r>
          <a:endParaRPr lang="en-US" sz="1800" dirty="0">
            <a:latin typeface="+mj-lt"/>
          </a:endParaRPr>
        </a:p>
      </dgm:t>
    </dgm:pt>
    <dgm:pt modelId="{15B3971F-3329-4B71-9633-D1AC3264E9A3}" type="parTrans" cxnId="{49A94A8B-A81F-45F6-A68D-822C574FEF4B}">
      <dgm:prSet/>
      <dgm:spPr/>
      <dgm:t>
        <a:bodyPr/>
        <a:lstStyle/>
        <a:p>
          <a:endParaRPr lang="en-US" sz="1800">
            <a:latin typeface="+mj-lt"/>
          </a:endParaRPr>
        </a:p>
      </dgm:t>
    </dgm:pt>
    <dgm:pt modelId="{DE101B78-FE21-4CA7-A3FC-9D5572B1E144}" type="sibTrans" cxnId="{49A94A8B-A81F-45F6-A68D-822C574FEF4B}">
      <dgm:prSet/>
      <dgm:spPr/>
      <dgm:t>
        <a:bodyPr/>
        <a:lstStyle/>
        <a:p>
          <a:endParaRPr lang="en-US" sz="1800">
            <a:latin typeface="+mj-lt"/>
          </a:endParaRPr>
        </a:p>
      </dgm:t>
    </dgm:pt>
    <dgm:pt modelId="{F85654DB-7D05-4259-8BE1-F5F93B1E300E}">
      <dgm:prSet phldrT="[Text]" custT="1"/>
      <dgm:spPr/>
      <dgm:t>
        <a:bodyPr/>
        <a:lstStyle/>
        <a:p>
          <a:r>
            <a:rPr lang="en-US" sz="1800" dirty="0" smtClean="0">
              <a:latin typeface="+mj-lt"/>
            </a:rPr>
            <a:t>Discuss the root causes of Bullying and Harassment and the impact and ramifications on the school climate.</a:t>
          </a:r>
          <a:endParaRPr lang="en-US" sz="1800" dirty="0">
            <a:latin typeface="+mj-lt"/>
          </a:endParaRPr>
        </a:p>
      </dgm:t>
    </dgm:pt>
    <dgm:pt modelId="{0721651C-046D-46DC-988B-935DF0979B75}" type="parTrans" cxnId="{20D5BD85-FA48-44A9-927A-78B7FCDAA69D}">
      <dgm:prSet/>
      <dgm:spPr/>
      <dgm:t>
        <a:bodyPr/>
        <a:lstStyle/>
        <a:p>
          <a:endParaRPr lang="en-US" sz="1800">
            <a:latin typeface="+mj-lt"/>
          </a:endParaRPr>
        </a:p>
      </dgm:t>
    </dgm:pt>
    <dgm:pt modelId="{EBEA077B-BE32-44A1-B21C-D2FF6D7B80F8}" type="sibTrans" cxnId="{20D5BD85-FA48-44A9-927A-78B7FCDAA69D}">
      <dgm:prSet/>
      <dgm:spPr/>
      <dgm:t>
        <a:bodyPr/>
        <a:lstStyle/>
        <a:p>
          <a:endParaRPr lang="en-US" sz="1800">
            <a:latin typeface="+mj-lt"/>
          </a:endParaRPr>
        </a:p>
      </dgm:t>
    </dgm:pt>
    <dgm:pt modelId="{E05E7067-380F-4CFC-9A4A-F95BA1B08212}">
      <dgm:prSet phldrT="[Text]" custT="1"/>
      <dgm:spPr/>
      <dgm:t>
        <a:bodyPr/>
        <a:lstStyle/>
        <a:p>
          <a:r>
            <a:rPr lang="en-US" sz="1800" dirty="0" smtClean="0">
              <a:latin typeface="+mj-lt"/>
            </a:rPr>
            <a:t>Recognize the District’s responsibility under Federal Law relating to Harassment.</a:t>
          </a:r>
          <a:endParaRPr lang="en-US" sz="1800" dirty="0">
            <a:latin typeface="+mj-lt"/>
          </a:endParaRPr>
        </a:p>
      </dgm:t>
    </dgm:pt>
    <dgm:pt modelId="{BEF1E67D-DEA9-4E50-9FA1-A295BB5ADEE1}" type="parTrans" cxnId="{984065DD-79E0-410E-9C60-A05D31B06B7F}">
      <dgm:prSet/>
      <dgm:spPr/>
      <dgm:t>
        <a:bodyPr/>
        <a:lstStyle/>
        <a:p>
          <a:endParaRPr lang="en-US" sz="1800">
            <a:latin typeface="+mj-lt"/>
          </a:endParaRPr>
        </a:p>
      </dgm:t>
    </dgm:pt>
    <dgm:pt modelId="{D32A5982-BEB6-4089-B16D-B558E3985656}" type="sibTrans" cxnId="{984065DD-79E0-410E-9C60-A05D31B06B7F}">
      <dgm:prSet/>
      <dgm:spPr/>
      <dgm:t>
        <a:bodyPr/>
        <a:lstStyle/>
        <a:p>
          <a:endParaRPr lang="en-US" sz="1800">
            <a:latin typeface="+mj-lt"/>
          </a:endParaRPr>
        </a:p>
      </dgm:t>
    </dgm:pt>
    <dgm:pt modelId="{6744013D-94AD-475F-9C08-C1572435967E}">
      <dgm:prSet phldrT="[Text]" custT="1"/>
      <dgm:spPr/>
      <dgm:t>
        <a:bodyPr/>
        <a:lstStyle/>
        <a:p>
          <a:r>
            <a:rPr lang="en-US" sz="1800" dirty="0" smtClean="0">
              <a:latin typeface="+mj-lt"/>
            </a:rPr>
            <a:t>Identify strategies to foster a nondiscriminatory environment for all students through discussion.</a:t>
          </a:r>
          <a:endParaRPr lang="en-US" sz="1800" dirty="0">
            <a:latin typeface="+mj-lt"/>
          </a:endParaRPr>
        </a:p>
      </dgm:t>
    </dgm:pt>
    <dgm:pt modelId="{9499D627-6C43-4145-9F68-186A239DDD60}" type="parTrans" cxnId="{824CC36B-DF75-4B6B-BC7E-E98CDB47F44A}">
      <dgm:prSet/>
      <dgm:spPr/>
      <dgm:t>
        <a:bodyPr/>
        <a:lstStyle/>
        <a:p>
          <a:endParaRPr lang="en-US" sz="1800">
            <a:latin typeface="+mj-lt"/>
          </a:endParaRPr>
        </a:p>
      </dgm:t>
    </dgm:pt>
    <dgm:pt modelId="{2076C520-B174-4235-8444-7F6B3612BDCB}" type="sibTrans" cxnId="{824CC36B-DF75-4B6B-BC7E-E98CDB47F44A}">
      <dgm:prSet/>
      <dgm:spPr/>
      <dgm:t>
        <a:bodyPr/>
        <a:lstStyle/>
        <a:p>
          <a:endParaRPr lang="en-US" sz="1800">
            <a:latin typeface="+mj-lt"/>
          </a:endParaRPr>
        </a:p>
      </dgm:t>
    </dgm:pt>
    <dgm:pt modelId="{121BA848-6E08-4FCC-AA19-9DE1AA84DEB8}">
      <dgm:prSet phldrT="[Text]" custT="1"/>
      <dgm:spPr/>
      <dgm:t>
        <a:bodyPr/>
        <a:lstStyle/>
        <a:p>
          <a:r>
            <a:rPr lang="en-US" sz="1800" dirty="0" smtClean="0">
              <a:latin typeface="+mj-lt"/>
            </a:rPr>
            <a:t>Identify the District and school level staff available to answer questions or concerns regarding harassment policies and procedures, including the District Nondiscrimination Coordinators and Building Nondiscrimination Coordinators</a:t>
          </a:r>
          <a:endParaRPr lang="en-US" sz="1800" dirty="0">
            <a:latin typeface="+mj-lt"/>
          </a:endParaRPr>
        </a:p>
      </dgm:t>
    </dgm:pt>
    <dgm:pt modelId="{78EFC70F-5ABA-4BB7-B3B3-2E6395565F20}" type="parTrans" cxnId="{5A7911CC-5D02-4E4A-86A6-249372E3D38D}">
      <dgm:prSet/>
      <dgm:spPr/>
      <dgm:t>
        <a:bodyPr/>
        <a:lstStyle/>
        <a:p>
          <a:endParaRPr lang="en-US">
            <a:latin typeface="+mj-lt"/>
          </a:endParaRPr>
        </a:p>
      </dgm:t>
    </dgm:pt>
    <dgm:pt modelId="{671FEE08-453B-43CE-9982-DC3AFF932765}" type="sibTrans" cxnId="{5A7911CC-5D02-4E4A-86A6-249372E3D38D}">
      <dgm:prSet/>
      <dgm:spPr/>
      <dgm:t>
        <a:bodyPr/>
        <a:lstStyle/>
        <a:p>
          <a:endParaRPr lang="en-US">
            <a:latin typeface="+mj-lt"/>
          </a:endParaRPr>
        </a:p>
      </dgm:t>
    </dgm:pt>
    <dgm:pt modelId="{F801D8CA-209C-4828-A554-89F4D4C1D9E3}" type="pres">
      <dgm:prSet presAssocID="{14B2C596-C5C1-429D-85A7-955754B0408A}" presName="linear" presStyleCnt="0">
        <dgm:presLayoutVars>
          <dgm:dir/>
          <dgm:animLvl val="lvl"/>
          <dgm:resizeHandles val="exact"/>
        </dgm:presLayoutVars>
      </dgm:prSet>
      <dgm:spPr/>
      <dgm:t>
        <a:bodyPr/>
        <a:lstStyle/>
        <a:p>
          <a:endParaRPr lang="en-US"/>
        </a:p>
      </dgm:t>
    </dgm:pt>
    <dgm:pt modelId="{13ED8925-D37C-4A07-A648-5AE207FCE6BE}" type="pres">
      <dgm:prSet presAssocID="{2D2C7159-B59C-475B-9604-C2A2F60AE6EA}" presName="parentLin" presStyleCnt="0"/>
      <dgm:spPr/>
    </dgm:pt>
    <dgm:pt modelId="{D6F23218-BDA7-475A-B616-1B598F1B8C16}" type="pres">
      <dgm:prSet presAssocID="{2D2C7159-B59C-475B-9604-C2A2F60AE6EA}" presName="parentLeftMargin" presStyleLbl="node1" presStyleIdx="0" presStyleCnt="5"/>
      <dgm:spPr/>
      <dgm:t>
        <a:bodyPr/>
        <a:lstStyle/>
        <a:p>
          <a:endParaRPr lang="en-US"/>
        </a:p>
      </dgm:t>
    </dgm:pt>
    <dgm:pt modelId="{5D9E7F72-6891-4FA4-BC1B-ED86FFB31793}" type="pres">
      <dgm:prSet presAssocID="{2D2C7159-B59C-475B-9604-C2A2F60AE6EA}" presName="parentText" presStyleLbl="node1" presStyleIdx="0" presStyleCnt="5" custScaleY="235638" custLinFactNeighborX="18182" custLinFactNeighborY="39865">
        <dgm:presLayoutVars>
          <dgm:chMax val="0"/>
          <dgm:bulletEnabled val="1"/>
        </dgm:presLayoutVars>
      </dgm:prSet>
      <dgm:spPr/>
      <dgm:t>
        <a:bodyPr/>
        <a:lstStyle/>
        <a:p>
          <a:endParaRPr lang="en-US"/>
        </a:p>
      </dgm:t>
    </dgm:pt>
    <dgm:pt modelId="{04DEEB04-045A-4C2A-A47F-3023D4FD15CB}" type="pres">
      <dgm:prSet presAssocID="{2D2C7159-B59C-475B-9604-C2A2F60AE6EA}" presName="negativeSpace" presStyleCnt="0"/>
      <dgm:spPr/>
    </dgm:pt>
    <dgm:pt modelId="{4205F747-B9B5-4F4B-8ACE-DEBDB8E5BFA0}" type="pres">
      <dgm:prSet presAssocID="{2D2C7159-B59C-475B-9604-C2A2F60AE6EA}" presName="childText" presStyleLbl="conFgAcc1" presStyleIdx="0" presStyleCnt="5">
        <dgm:presLayoutVars>
          <dgm:bulletEnabled val="1"/>
        </dgm:presLayoutVars>
      </dgm:prSet>
      <dgm:spPr/>
    </dgm:pt>
    <dgm:pt modelId="{7BD78B18-2E4B-410C-8942-26DD021BFFBC}" type="pres">
      <dgm:prSet presAssocID="{DE101B78-FE21-4CA7-A3FC-9D5572B1E144}" presName="spaceBetweenRectangles" presStyleCnt="0"/>
      <dgm:spPr/>
    </dgm:pt>
    <dgm:pt modelId="{FA661961-DCF7-4AE8-9F9B-1B4DD0C2CC2D}" type="pres">
      <dgm:prSet presAssocID="{F85654DB-7D05-4259-8BE1-F5F93B1E300E}" presName="parentLin" presStyleCnt="0"/>
      <dgm:spPr/>
    </dgm:pt>
    <dgm:pt modelId="{B226F5E1-8C7A-4DB4-9A74-F44057670303}" type="pres">
      <dgm:prSet presAssocID="{F85654DB-7D05-4259-8BE1-F5F93B1E300E}" presName="parentLeftMargin" presStyleLbl="node1" presStyleIdx="0" presStyleCnt="5"/>
      <dgm:spPr/>
      <dgm:t>
        <a:bodyPr/>
        <a:lstStyle/>
        <a:p>
          <a:endParaRPr lang="en-US"/>
        </a:p>
      </dgm:t>
    </dgm:pt>
    <dgm:pt modelId="{DF4CD5A6-8E56-4BD7-9821-DA1AB5CDA621}" type="pres">
      <dgm:prSet presAssocID="{F85654DB-7D05-4259-8BE1-F5F93B1E300E}" presName="parentText" presStyleLbl="node1" presStyleIdx="1" presStyleCnt="5" custScaleY="213228" custLinFactNeighborX="18182" custLinFactNeighborY="22065">
        <dgm:presLayoutVars>
          <dgm:chMax val="0"/>
          <dgm:bulletEnabled val="1"/>
        </dgm:presLayoutVars>
      </dgm:prSet>
      <dgm:spPr/>
      <dgm:t>
        <a:bodyPr/>
        <a:lstStyle/>
        <a:p>
          <a:endParaRPr lang="en-US"/>
        </a:p>
      </dgm:t>
    </dgm:pt>
    <dgm:pt modelId="{8D80AD41-8924-4A37-ACDF-7E307543C82C}" type="pres">
      <dgm:prSet presAssocID="{F85654DB-7D05-4259-8BE1-F5F93B1E300E}" presName="negativeSpace" presStyleCnt="0"/>
      <dgm:spPr/>
    </dgm:pt>
    <dgm:pt modelId="{4E312D0C-18FB-444E-AA23-BDCD5797C8A6}" type="pres">
      <dgm:prSet presAssocID="{F85654DB-7D05-4259-8BE1-F5F93B1E300E}" presName="childText" presStyleLbl="conFgAcc1" presStyleIdx="1" presStyleCnt="5">
        <dgm:presLayoutVars>
          <dgm:bulletEnabled val="1"/>
        </dgm:presLayoutVars>
      </dgm:prSet>
      <dgm:spPr/>
    </dgm:pt>
    <dgm:pt modelId="{F3916ED0-CC13-448D-9DFA-DEA724DBD004}" type="pres">
      <dgm:prSet presAssocID="{EBEA077B-BE32-44A1-B21C-D2FF6D7B80F8}" presName="spaceBetweenRectangles" presStyleCnt="0"/>
      <dgm:spPr/>
    </dgm:pt>
    <dgm:pt modelId="{88AD3A0D-895A-4C96-A2FB-19D852A3FA3A}" type="pres">
      <dgm:prSet presAssocID="{E05E7067-380F-4CFC-9A4A-F95BA1B08212}" presName="parentLin" presStyleCnt="0"/>
      <dgm:spPr/>
    </dgm:pt>
    <dgm:pt modelId="{561C6D1B-3D1D-45C0-B85B-7E9B04809DB9}" type="pres">
      <dgm:prSet presAssocID="{E05E7067-380F-4CFC-9A4A-F95BA1B08212}" presName="parentLeftMargin" presStyleLbl="node1" presStyleIdx="1" presStyleCnt="5"/>
      <dgm:spPr/>
      <dgm:t>
        <a:bodyPr/>
        <a:lstStyle/>
        <a:p>
          <a:endParaRPr lang="en-US"/>
        </a:p>
      </dgm:t>
    </dgm:pt>
    <dgm:pt modelId="{9DCB178F-A47D-4C4F-BA1C-14E09BF37713}" type="pres">
      <dgm:prSet presAssocID="{E05E7067-380F-4CFC-9A4A-F95BA1B08212}" presName="parentText" presStyleLbl="node1" presStyleIdx="2" presStyleCnt="5" custScaleY="168784" custLinFactNeighborX="18182" custLinFactNeighborY="31436">
        <dgm:presLayoutVars>
          <dgm:chMax val="0"/>
          <dgm:bulletEnabled val="1"/>
        </dgm:presLayoutVars>
      </dgm:prSet>
      <dgm:spPr/>
      <dgm:t>
        <a:bodyPr/>
        <a:lstStyle/>
        <a:p>
          <a:endParaRPr lang="en-US"/>
        </a:p>
      </dgm:t>
    </dgm:pt>
    <dgm:pt modelId="{5A8ABF5A-FA74-4FAE-935E-B334B6421B52}" type="pres">
      <dgm:prSet presAssocID="{E05E7067-380F-4CFC-9A4A-F95BA1B08212}" presName="negativeSpace" presStyleCnt="0"/>
      <dgm:spPr/>
    </dgm:pt>
    <dgm:pt modelId="{5CF5FA5B-A301-4C1B-B883-E4B25A6830EA}" type="pres">
      <dgm:prSet presAssocID="{E05E7067-380F-4CFC-9A4A-F95BA1B08212}" presName="childText" presStyleLbl="conFgAcc1" presStyleIdx="2" presStyleCnt="5">
        <dgm:presLayoutVars>
          <dgm:bulletEnabled val="1"/>
        </dgm:presLayoutVars>
      </dgm:prSet>
      <dgm:spPr/>
    </dgm:pt>
    <dgm:pt modelId="{13DCBD40-9AA9-4EA2-8FDD-98266CDBC49C}" type="pres">
      <dgm:prSet presAssocID="{D32A5982-BEB6-4089-B16D-B558E3985656}" presName="spaceBetweenRectangles" presStyleCnt="0"/>
      <dgm:spPr/>
    </dgm:pt>
    <dgm:pt modelId="{A57E5BDA-8914-4D5B-969A-2C180811538B}" type="pres">
      <dgm:prSet presAssocID="{6744013D-94AD-475F-9C08-C1572435967E}" presName="parentLin" presStyleCnt="0"/>
      <dgm:spPr/>
    </dgm:pt>
    <dgm:pt modelId="{C08DE39D-C95D-48D2-AFAC-FA7CA03A9E67}" type="pres">
      <dgm:prSet presAssocID="{6744013D-94AD-475F-9C08-C1572435967E}" presName="parentLeftMargin" presStyleLbl="node1" presStyleIdx="2" presStyleCnt="5"/>
      <dgm:spPr/>
      <dgm:t>
        <a:bodyPr/>
        <a:lstStyle/>
        <a:p>
          <a:endParaRPr lang="en-US"/>
        </a:p>
      </dgm:t>
    </dgm:pt>
    <dgm:pt modelId="{9CB54568-67A7-4ED9-AAFB-DB55C103A1F5}" type="pres">
      <dgm:prSet presAssocID="{6744013D-94AD-475F-9C08-C1572435967E}" presName="parentText" presStyleLbl="node1" presStyleIdx="3" presStyleCnt="5" custScaleY="193686" custLinFactNeighborX="18182" custLinFactNeighborY="27221">
        <dgm:presLayoutVars>
          <dgm:chMax val="0"/>
          <dgm:bulletEnabled val="1"/>
        </dgm:presLayoutVars>
      </dgm:prSet>
      <dgm:spPr/>
      <dgm:t>
        <a:bodyPr/>
        <a:lstStyle/>
        <a:p>
          <a:endParaRPr lang="en-US"/>
        </a:p>
      </dgm:t>
    </dgm:pt>
    <dgm:pt modelId="{6835777E-C825-4539-888E-0ABB769CE188}" type="pres">
      <dgm:prSet presAssocID="{6744013D-94AD-475F-9C08-C1572435967E}" presName="negativeSpace" presStyleCnt="0"/>
      <dgm:spPr/>
    </dgm:pt>
    <dgm:pt modelId="{AADB047B-3284-460F-8A36-E0C1C5E136AD}" type="pres">
      <dgm:prSet presAssocID="{6744013D-94AD-475F-9C08-C1572435967E}" presName="childText" presStyleLbl="conFgAcc1" presStyleIdx="3" presStyleCnt="5">
        <dgm:presLayoutVars>
          <dgm:bulletEnabled val="1"/>
        </dgm:presLayoutVars>
      </dgm:prSet>
      <dgm:spPr/>
    </dgm:pt>
    <dgm:pt modelId="{67DA2A72-468F-4C1B-BA27-23D67EA993DD}" type="pres">
      <dgm:prSet presAssocID="{2076C520-B174-4235-8444-7F6B3612BDCB}" presName="spaceBetweenRectangles" presStyleCnt="0"/>
      <dgm:spPr/>
    </dgm:pt>
    <dgm:pt modelId="{AF659AAD-F615-4CFC-AF6B-49DC3DDD2B3A}" type="pres">
      <dgm:prSet presAssocID="{121BA848-6E08-4FCC-AA19-9DE1AA84DEB8}" presName="parentLin" presStyleCnt="0"/>
      <dgm:spPr/>
    </dgm:pt>
    <dgm:pt modelId="{F4137D57-AD77-4F43-ADE5-84B1A269102B}" type="pres">
      <dgm:prSet presAssocID="{121BA848-6E08-4FCC-AA19-9DE1AA84DEB8}" presName="parentLeftMargin" presStyleLbl="node1" presStyleIdx="3" presStyleCnt="5"/>
      <dgm:spPr/>
      <dgm:t>
        <a:bodyPr/>
        <a:lstStyle/>
        <a:p>
          <a:endParaRPr lang="en-US"/>
        </a:p>
      </dgm:t>
    </dgm:pt>
    <dgm:pt modelId="{8045B1F3-64CF-438F-9B11-DCAD3645F7F5}" type="pres">
      <dgm:prSet presAssocID="{121BA848-6E08-4FCC-AA19-9DE1AA84DEB8}" presName="parentText" presStyleLbl="node1" presStyleIdx="4" presStyleCnt="5" custScaleX="110389" custScaleY="343484" custLinFactNeighborX="9091" custLinFactNeighborY="40695">
        <dgm:presLayoutVars>
          <dgm:chMax val="0"/>
          <dgm:bulletEnabled val="1"/>
        </dgm:presLayoutVars>
      </dgm:prSet>
      <dgm:spPr/>
      <dgm:t>
        <a:bodyPr/>
        <a:lstStyle/>
        <a:p>
          <a:endParaRPr lang="en-US"/>
        </a:p>
      </dgm:t>
    </dgm:pt>
    <dgm:pt modelId="{8B40D21A-CB47-4E5A-86CA-9C5276154003}" type="pres">
      <dgm:prSet presAssocID="{121BA848-6E08-4FCC-AA19-9DE1AA84DEB8}" presName="negativeSpace" presStyleCnt="0"/>
      <dgm:spPr/>
    </dgm:pt>
    <dgm:pt modelId="{956E657A-BC1E-485A-B14C-B62DC3CD364A}" type="pres">
      <dgm:prSet presAssocID="{121BA848-6E08-4FCC-AA19-9DE1AA84DEB8}" presName="childText" presStyleLbl="conFgAcc1" presStyleIdx="4" presStyleCnt="5">
        <dgm:presLayoutVars>
          <dgm:bulletEnabled val="1"/>
        </dgm:presLayoutVars>
      </dgm:prSet>
      <dgm:spPr/>
    </dgm:pt>
  </dgm:ptLst>
  <dgm:cxnLst>
    <dgm:cxn modelId="{824CC36B-DF75-4B6B-BC7E-E98CDB47F44A}" srcId="{14B2C596-C5C1-429D-85A7-955754B0408A}" destId="{6744013D-94AD-475F-9C08-C1572435967E}" srcOrd="3" destOrd="0" parTransId="{9499D627-6C43-4145-9F68-186A239DDD60}" sibTransId="{2076C520-B174-4235-8444-7F6B3612BDCB}"/>
    <dgm:cxn modelId="{B9039336-BCB6-4CD6-BA07-F615AA4D6ED6}" type="presOf" srcId="{F85654DB-7D05-4259-8BE1-F5F93B1E300E}" destId="{B226F5E1-8C7A-4DB4-9A74-F44057670303}" srcOrd="0" destOrd="0" presId="urn:microsoft.com/office/officeart/2005/8/layout/list1"/>
    <dgm:cxn modelId="{984065DD-79E0-410E-9C60-A05D31B06B7F}" srcId="{14B2C596-C5C1-429D-85A7-955754B0408A}" destId="{E05E7067-380F-4CFC-9A4A-F95BA1B08212}" srcOrd="2" destOrd="0" parTransId="{BEF1E67D-DEA9-4E50-9FA1-A295BB5ADEE1}" sibTransId="{D32A5982-BEB6-4089-B16D-B558E3985656}"/>
    <dgm:cxn modelId="{4C585B15-BA30-4A73-B058-DD59C5A8D25A}" type="presOf" srcId="{14B2C596-C5C1-429D-85A7-955754B0408A}" destId="{F801D8CA-209C-4828-A554-89F4D4C1D9E3}" srcOrd="0" destOrd="0" presId="urn:microsoft.com/office/officeart/2005/8/layout/list1"/>
    <dgm:cxn modelId="{6D750DAA-D333-4060-A3A4-DB4AE24A6A09}" type="presOf" srcId="{121BA848-6E08-4FCC-AA19-9DE1AA84DEB8}" destId="{8045B1F3-64CF-438F-9B11-DCAD3645F7F5}" srcOrd="1" destOrd="0" presId="urn:microsoft.com/office/officeart/2005/8/layout/list1"/>
    <dgm:cxn modelId="{7DD29593-85E6-4490-BE14-1C5CB4BDEFF1}" type="presOf" srcId="{6744013D-94AD-475F-9C08-C1572435967E}" destId="{C08DE39D-C95D-48D2-AFAC-FA7CA03A9E67}" srcOrd="0" destOrd="0" presId="urn:microsoft.com/office/officeart/2005/8/layout/list1"/>
    <dgm:cxn modelId="{ABB654D9-91C9-4E81-9962-29CBAAD36E86}" type="presOf" srcId="{E05E7067-380F-4CFC-9A4A-F95BA1B08212}" destId="{561C6D1B-3D1D-45C0-B85B-7E9B04809DB9}" srcOrd="0" destOrd="0" presId="urn:microsoft.com/office/officeart/2005/8/layout/list1"/>
    <dgm:cxn modelId="{6769ADD4-66C1-4670-93EE-E240039E1DDA}" type="presOf" srcId="{2D2C7159-B59C-475B-9604-C2A2F60AE6EA}" destId="{5D9E7F72-6891-4FA4-BC1B-ED86FFB31793}" srcOrd="1" destOrd="0" presId="urn:microsoft.com/office/officeart/2005/8/layout/list1"/>
    <dgm:cxn modelId="{F35CBDFC-681B-4F06-9643-F1234567539D}" type="presOf" srcId="{2D2C7159-B59C-475B-9604-C2A2F60AE6EA}" destId="{D6F23218-BDA7-475A-B616-1B598F1B8C16}" srcOrd="0" destOrd="0" presId="urn:microsoft.com/office/officeart/2005/8/layout/list1"/>
    <dgm:cxn modelId="{20D5BD85-FA48-44A9-927A-78B7FCDAA69D}" srcId="{14B2C596-C5C1-429D-85A7-955754B0408A}" destId="{F85654DB-7D05-4259-8BE1-F5F93B1E300E}" srcOrd="1" destOrd="0" parTransId="{0721651C-046D-46DC-988B-935DF0979B75}" sibTransId="{EBEA077B-BE32-44A1-B21C-D2FF6D7B80F8}"/>
    <dgm:cxn modelId="{2AD49DE2-33B1-48E8-856D-F80FECBA0BB9}" type="presOf" srcId="{F85654DB-7D05-4259-8BE1-F5F93B1E300E}" destId="{DF4CD5A6-8E56-4BD7-9821-DA1AB5CDA621}" srcOrd="1" destOrd="0" presId="urn:microsoft.com/office/officeart/2005/8/layout/list1"/>
    <dgm:cxn modelId="{49A94A8B-A81F-45F6-A68D-822C574FEF4B}" srcId="{14B2C596-C5C1-429D-85A7-955754B0408A}" destId="{2D2C7159-B59C-475B-9604-C2A2F60AE6EA}" srcOrd="0" destOrd="0" parTransId="{15B3971F-3329-4B71-9633-D1AC3264E9A3}" sibTransId="{DE101B78-FE21-4CA7-A3FC-9D5572B1E144}"/>
    <dgm:cxn modelId="{E8B6B1A4-D803-46A6-B27B-62C4A6FF0FF4}" type="presOf" srcId="{E05E7067-380F-4CFC-9A4A-F95BA1B08212}" destId="{9DCB178F-A47D-4C4F-BA1C-14E09BF37713}" srcOrd="1" destOrd="0" presId="urn:microsoft.com/office/officeart/2005/8/layout/list1"/>
    <dgm:cxn modelId="{5A7911CC-5D02-4E4A-86A6-249372E3D38D}" srcId="{14B2C596-C5C1-429D-85A7-955754B0408A}" destId="{121BA848-6E08-4FCC-AA19-9DE1AA84DEB8}" srcOrd="4" destOrd="0" parTransId="{78EFC70F-5ABA-4BB7-B3B3-2E6395565F20}" sibTransId="{671FEE08-453B-43CE-9982-DC3AFF932765}"/>
    <dgm:cxn modelId="{ACA0783D-B5ED-49E5-94CD-6A00E31B9AC3}" type="presOf" srcId="{6744013D-94AD-475F-9C08-C1572435967E}" destId="{9CB54568-67A7-4ED9-AAFB-DB55C103A1F5}" srcOrd="1" destOrd="0" presId="urn:microsoft.com/office/officeart/2005/8/layout/list1"/>
    <dgm:cxn modelId="{CDF504B6-4362-4F4C-998E-5FA652D4BA86}" type="presOf" srcId="{121BA848-6E08-4FCC-AA19-9DE1AA84DEB8}" destId="{F4137D57-AD77-4F43-ADE5-84B1A269102B}" srcOrd="0" destOrd="0" presId="urn:microsoft.com/office/officeart/2005/8/layout/list1"/>
    <dgm:cxn modelId="{42BE6D07-D784-466D-844E-2671EED66151}" type="presParOf" srcId="{F801D8CA-209C-4828-A554-89F4D4C1D9E3}" destId="{13ED8925-D37C-4A07-A648-5AE207FCE6BE}" srcOrd="0" destOrd="0" presId="urn:microsoft.com/office/officeart/2005/8/layout/list1"/>
    <dgm:cxn modelId="{33F420E5-C9A5-4A1F-9620-0D41675A0662}" type="presParOf" srcId="{13ED8925-D37C-4A07-A648-5AE207FCE6BE}" destId="{D6F23218-BDA7-475A-B616-1B598F1B8C16}" srcOrd="0" destOrd="0" presId="urn:microsoft.com/office/officeart/2005/8/layout/list1"/>
    <dgm:cxn modelId="{80192ABD-4E2B-40FD-8D7A-2A6E25776DE8}" type="presParOf" srcId="{13ED8925-D37C-4A07-A648-5AE207FCE6BE}" destId="{5D9E7F72-6891-4FA4-BC1B-ED86FFB31793}" srcOrd="1" destOrd="0" presId="urn:microsoft.com/office/officeart/2005/8/layout/list1"/>
    <dgm:cxn modelId="{598D1E14-F869-4A20-AA74-D7B2042574F6}" type="presParOf" srcId="{F801D8CA-209C-4828-A554-89F4D4C1D9E3}" destId="{04DEEB04-045A-4C2A-A47F-3023D4FD15CB}" srcOrd="1" destOrd="0" presId="urn:microsoft.com/office/officeart/2005/8/layout/list1"/>
    <dgm:cxn modelId="{B9E0E7B5-D7D3-4B5A-8939-EE5D0BBC8D34}" type="presParOf" srcId="{F801D8CA-209C-4828-A554-89F4D4C1D9E3}" destId="{4205F747-B9B5-4F4B-8ACE-DEBDB8E5BFA0}" srcOrd="2" destOrd="0" presId="urn:microsoft.com/office/officeart/2005/8/layout/list1"/>
    <dgm:cxn modelId="{9B607404-D742-43FA-91B2-56BE193C5562}" type="presParOf" srcId="{F801D8CA-209C-4828-A554-89F4D4C1D9E3}" destId="{7BD78B18-2E4B-410C-8942-26DD021BFFBC}" srcOrd="3" destOrd="0" presId="urn:microsoft.com/office/officeart/2005/8/layout/list1"/>
    <dgm:cxn modelId="{73F4AE2C-EA6D-4D98-A08B-BDFD4D163A84}" type="presParOf" srcId="{F801D8CA-209C-4828-A554-89F4D4C1D9E3}" destId="{FA661961-DCF7-4AE8-9F9B-1B4DD0C2CC2D}" srcOrd="4" destOrd="0" presId="urn:microsoft.com/office/officeart/2005/8/layout/list1"/>
    <dgm:cxn modelId="{47B583F0-E08C-486B-9002-4C1524DB4C97}" type="presParOf" srcId="{FA661961-DCF7-4AE8-9F9B-1B4DD0C2CC2D}" destId="{B226F5E1-8C7A-4DB4-9A74-F44057670303}" srcOrd="0" destOrd="0" presId="urn:microsoft.com/office/officeart/2005/8/layout/list1"/>
    <dgm:cxn modelId="{F59EF8DE-6343-4114-8383-EE6810F2B87C}" type="presParOf" srcId="{FA661961-DCF7-4AE8-9F9B-1B4DD0C2CC2D}" destId="{DF4CD5A6-8E56-4BD7-9821-DA1AB5CDA621}" srcOrd="1" destOrd="0" presId="urn:microsoft.com/office/officeart/2005/8/layout/list1"/>
    <dgm:cxn modelId="{465386F6-A031-4472-ABA6-C552958A866F}" type="presParOf" srcId="{F801D8CA-209C-4828-A554-89F4D4C1D9E3}" destId="{8D80AD41-8924-4A37-ACDF-7E307543C82C}" srcOrd="5" destOrd="0" presId="urn:microsoft.com/office/officeart/2005/8/layout/list1"/>
    <dgm:cxn modelId="{06D19D2A-1479-4422-A054-C0693B56748E}" type="presParOf" srcId="{F801D8CA-209C-4828-A554-89F4D4C1D9E3}" destId="{4E312D0C-18FB-444E-AA23-BDCD5797C8A6}" srcOrd="6" destOrd="0" presId="urn:microsoft.com/office/officeart/2005/8/layout/list1"/>
    <dgm:cxn modelId="{05DD7DD2-46F0-4D8A-A62D-79E3205D65E2}" type="presParOf" srcId="{F801D8CA-209C-4828-A554-89F4D4C1D9E3}" destId="{F3916ED0-CC13-448D-9DFA-DEA724DBD004}" srcOrd="7" destOrd="0" presId="urn:microsoft.com/office/officeart/2005/8/layout/list1"/>
    <dgm:cxn modelId="{E2969F5B-078E-4D9F-ACDE-6E825A311D27}" type="presParOf" srcId="{F801D8CA-209C-4828-A554-89F4D4C1D9E3}" destId="{88AD3A0D-895A-4C96-A2FB-19D852A3FA3A}" srcOrd="8" destOrd="0" presId="urn:microsoft.com/office/officeart/2005/8/layout/list1"/>
    <dgm:cxn modelId="{C51CD73C-F868-4173-8E5B-C578337C46DB}" type="presParOf" srcId="{88AD3A0D-895A-4C96-A2FB-19D852A3FA3A}" destId="{561C6D1B-3D1D-45C0-B85B-7E9B04809DB9}" srcOrd="0" destOrd="0" presId="urn:microsoft.com/office/officeart/2005/8/layout/list1"/>
    <dgm:cxn modelId="{F20D03B6-C54C-4A4F-A492-8F44B50360E7}" type="presParOf" srcId="{88AD3A0D-895A-4C96-A2FB-19D852A3FA3A}" destId="{9DCB178F-A47D-4C4F-BA1C-14E09BF37713}" srcOrd="1" destOrd="0" presId="urn:microsoft.com/office/officeart/2005/8/layout/list1"/>
    <dgm:cxn modelId="{0CDFF4CA-A2E8-4AC3-AB71-D4A6CC7EBEAF}" type="presParOf" srcId="{F801D8CA-209C-4828-A554-89F4D4C1D9E3}" destId="{5A8ABF5A-FA74-4FAE-935E-B334B6421B52}" srcOrd="9" destOrd="0" presId="urn:microsoft.com/office/officeart/2005/8/layout/list1"/>
    <dgm:cxn modelId="{9A58A9A2-3750-457C-AF08-0F609881E013}" type="presParOf" srcId="{F801D8CA-209C-4828-A554-89F4D4C1D9E3}" destId="{5CF5FA5B-A301-4C1B-B883-E4B25A6830EA}" srcOrd="10" destOrd="0" presId="urn:microsoft.com/office/officeart/2005/8/layout/list1"/>
    <dgm:cxn modelId="{820BDA1B-6A4E-43A4-904F-8B1EE1E37604}" type="presParOf" srcId="{F801D8CA-209C-4828-A554-89F4D4C1D9E3}" destId="{13DCBD40-9AA9-4EA2-8FDD-98266CDBC49C}" srcOrd="11" destOrd="0" presId="urn:microsoft.com/office/officeart/2005/8/layout/list1"/>
    <dgm:cxn modelId="{E99FC44E-60FD-4ECB-A879-6954B7B50FB1}" type="presParOf" srcId="{F801D8CA-209C-4828-A554-89F4D4C1D9E3}" destId="{A57E5BDA-8914-4D5B-969A-2C180811538B}" srcOrd="12" destOrd="0" presId="urn:microsoft.com/office/officeart/2005/8/layout/list1"/>
    <dgm:cxn modelId="{EF222AE4-BF60-4404-99FA-38A51B72BEDA}" type="presParOf" srcId="{A57E5BDA-8914-4D5B-969A-2C180811538B}" destId="{C08DE39D-C95D-48D2-AFAC-FA7CA03A9E67}" srcOrd="0" destOrd="0" presId="urn:microsoft.com/office/officeart/2005/8/layout/list1"/>
    <dgm:cxn modelId="{A52C28A9-2BA6-49FF-A2DE-73930F7DAC1D}" type="presParOf" srcId="{A57E5BDA-8914-4D5B-969A-2C180811538B}" destId="{9CB54568-67A7-4ED9-AAFB-DB55C103A1F5}" srcOrd="1" destOrd="0" presId="urn:microsoft.com/office/officeart/2005/8/layout/list1"/>
    <dgm:cxn modelId="{47553D26-021C-48C1-9C3D-56BEF10B9A06}" type="presParOf" srcId="{F801D8CA-209C-4828-A554-89F4D4C1D9E3}" destId="{6835777E-C825-4539-888E-0ABB769CE188}" srcOrd="13" destOrd="0" presId="urn:microsoft.com/office/officeart/2005/8/layout/list1"/>
    <dgm:cxn modelId="{ABD4C33D-14C1-45CF-A8B5-EEADE1D05005}" type="presParOf" srcId="{F801D8CA-209C-4828-A554-89F4D4C1D9E3}" destId="{AADB047B-3284-460F-8A36-E0C1C5E136AD}" srcOrd="14" destOrd="0" presId="urn:microsoft.com/office/officeart/2005/8/layout/list1"/>
    <dgm:cxn modelId="{6BD1A43A-DFB5-4615-9DE8-3525C0D8A2AC}" type="presParOf" srcId="{F801D8CA-209C-4828-A554-89F4D4C1D9E3}" destId="{67DA2A72-468F-4C1B-BA27-23D67EA993DD}" srcOrd="15" destOrd="0" presId="urn:microsoft.com/office/officeart/2005/8/layout/list1"/>
    <dgm:cxn modelId="{4D882769-62B4-4454-B9D6-FC3E7166903C}" type="presParOf" srcId="{F801D8CA-209C-4828-A554-89F4D4C1D9E3}" destId="{AF659AAD-F615-4CFC-AF6B-49DC3DDD2B3A}" srcOrd="16" destOrd="0" presId="urn:microsoft.com/office/officeart/2005/8/layout/list1"/>
    <dgm:cxn modelId="{737FF938-3917-403D-A845-5A3203D88FEA}" type="presParOf" srcId="{AF659AAD-F615-4CFC-AF6B-49DC3DDD2B3A}" destId="{F4137D57-AD77-4F43-ADE5-84B1A269102B}" srcOrd="0" destOrd="0" presId="urn:microsoft.com/office/officeart/2005/8/layout/list1"/>
    <dgm:cxn modelId="{9C5780B3-E763-455E-B5EF-750F5D55473D}" type="presParOf" srcId="{AF659AAD-F615-4CFC-AF6B-49DC3DDD2B3A}" destId="{8045B1F3-64CF-438F-9B11-DCAD3645F7F5}" srcOrd="1" destOrd="0" presId="urn:microsoft.com/office/officeart/2005/8/layout/list1"/>
    <dgm:cxn modelId="{DAB1821F-808D-4041-9DFD-12995E0C89B7}" type="presParOf" srcId="{F801D8CA-209C-4828-A554-89F4D4C1D9E3}" destId="{8B40D21A-CB47-4E5A-86CA-9C5276154003}" srcOrd="17" destOrd="0" presId="urn:microsoft.com/office/officeart/2005/8/layout/list1"/>
    <dgm:cxn modelId="{632DA661-B8E4-451C-9954-F5EC33121059}" type="presParOf" srcId="{F801D8CA-209C-4828-A554-89F4D4C1D9E3}" destId="{956E657A-BC1E-485A-B14C-B62DC3CD364A}"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3045A8D-227A-40AE-9920-698E5D24065C}" type="doc">
      <dgm:prSet loTypeId="urn:microsoft.com/office/officeart/2008/layout/LinedList" loCatId="list" qsTypeId="urn:microsoft.com/office/officeart/2005/8/quickstyle/simple5" qsCatId="simple" csTypeId="urn:microsoft.com/office/officeart/2005/8/colors/accent1_5" csCatId="accent1" phldr="1"/>
      <dgm:spPr/>
      <dgm:t>
        <a:bodyPr/>
        <a:lstStyle/>
        <a:p>
          <a:endParaRPr lang="en-US"/>
        </a:p>
      </dgm:t>
    </dgm:pt>
    <dgm:pt modelId="{8919284A-B78C-4EA4-91EA-4270443A555A}">
      <dgm:prSet custT="1"/>
      <dgm:spPr/>
      <dgm:t>
        <a:bodyPr/>
        <a:lstStyle/>
        <a:p>
          <a:pPr algn="l" rtl="0"/>
          <a:r>
            <a:rPr lang="en-US" sz="3400" b="1" dirty="0" smtClean="0">
              <a:latin typeface="+mj-lt"/>
            </a:rPr>
            <a:t>Students who harass may think that the only ones being harmed are their victims. </a:t>
          </a:r>
          <a:endParaRPr lang="en-US" sz="3400" b="1" dirty="0">
            <a:latin typeface="+mj-lt"/>
          </a:endParaRPr>
        </a:p>
      </dgm:t>
    </dgm:pt>
    <dgm:pt modelId="{97E52CE5-2066-459F-9EEB-181ECAC5BEEA}" type="parTrans" cxnId="{20BD8B4D-DFF9-4BF5-892E-21F4D433A5B0}">
      <dgm:prSet/>
      <dgm:spPr/>
      <dgm:t>
        <a:bodyPr/>
        <a:lstStyle/>
        <a:p>
          <a:endParaRPr lang="en-US"/>
        </a:p>
      </dgm:t>
    </dgm:pt>
    <dgm:pt modelId="{E025F2B0-F8D1-4994-94D2-2796E3E70045}" type="sibTrans" cxnId="{20BD8B4D-DFF9-4BF5-892E-21F4D433A5B0}">
      <dgm:prSet/>
      <dgm:spPr/>
      <dgm:t>
        <a:bodyPr/>
        <a:lstStyle/>
        <a:p>
          <a:endParaRPr lang="en-US"/>
        </a:p>
      </dgm:t>
    </dgm:pt>
    <dgm:pt modelId="{D5BBFA65-4252-47AA-81F9-8E46ED214B1F}">
      <dgm:prSet/>
      <dgm:spPr/>
      <dgm:t>
        <a:bodyPr/>
        <a:lstStyle/>
        <a:p>
          <a:pPr rtl="0"/>
          <a:r>
            <a:rPr lang="en-US" dirty="0" smtClean="0">
              <a:latin typeface="+mj-lt"/>
            </a:rPr>
            <a:t>Many students who harass and bully are less likely to be respected or trusted by peers and teachers. </a:t>
          </a:r>
          <a:endParaRPr lang="en-US" dirty="0">
            <a:latin typeface="+mj-lt"/>
          </a:endParaRPr>
        </a:p>
      </dgm:t>
    </dgm:pt>
    <dgm:pt modelId="{53E761A9-211A-48E3-8AE9-142B16E5499D}" type="parTrans" cxnId="{6B50CAF0-F650-470B-AED4-5FD5AAFAB475}">
      <dgm:prSet/>
      <dgm:spPr/>
      <dgm:t>
        <a:bodyPr/>
        <a:lstStyle/>
        <a:p>
          <a:endParaRPr lang="en-US"/>
        </a:p>
      </dgm:t>
    </dgm:pt>
    <dgm:pt modelId="{EB55DFCE-95EC-4457-B3B9-AAECE72A0CAB}" type="sibTrans" cxnId="{6B50CAF0-F650-470B-AED4-5FD5AAFAB475}">
      <dgm:prSet/>
      <dgm:spPr/>
      <dgm:t>
        <a:bodyPr/>
        <a:lstStyle/>
        <a:p>
          <a:endParaRPr lang="en-US"/>
        </a:p>
      </dgm:t>
    </dgm:pt>
    <dgm:pt modelId="{2CD6AEE1-28FE-4728-82D7-3D9170902106}">
      <dgm:prSet/>
      <dgm:spPr/>
      <dgm:t>
        <a:bodyPr/>
        <a:lstStyle/>
        <a:p>
          <a:pPr rtl="0"/>
          <a:r>
            <a:rPr lang="en-US" dirty="0" smtClean="0">
              <a:latin typeface="+mj-lt"/>
            </a:rPr>
            <a:t>Acts of harassment can result in suspension or expulsion from school and the loss of valuable learning time. </a:t>
          </a:r>
          <a:endParaRPr lang="en-US" dirty="0">
            <a:latin typeface="+mj-lt"/>
          </a:endParaRPr>
        </a:p>
      </dgm:t>
    </dgm:pt>
    <dgm:pt modelId="{EBD362D6-D891-4EE5-9788-4DB4C1CE6778}" type="parTrans" cxnId="{3C995596-2F5E-4737-B578-FC280E1EA21C}">
      <dgm:prSet/>
      <dgm:spPr/>
      <dgm:t>
        <a:bodyPr/>
        <a:lstStyle/>
        <a:p>
          <a:endParaRPr lang="en-US"/>
        </a:p>
      </dgm:t>
    </dgm:pt>
    <dgm:pt modelId="{09978069-9530-44CD-81C9-543A77BC3B68}" type="sibTrans" cxnId="{3C995596-2F5E-4737-B578-FC280E1EA21C}">
      <dgm:prSet/>
      <dgm:spPr/>
      <dgm:t>
        <a:bodyPr/>
        <a:lstStyle/>
        <a:p>
          <a:endParaRPr lang="en-US"/>
        </a:p>
      </dgm:t>
    </dgm:pt>
    <dgm:pt modelId="{E848C2ED-81B2-4E37-AE37-1F97EC83A6AC}">
      <dgm:prSet/>
      <dgm:spPr/>
      <dgm:t>
        <a:bodyPr/>
        <a:lstStyle/>
        <a:p>
          <a:pPr rtl="0"/>
          <a:r>
            <a:rPr lang="en-US" dirty="0" smtClean="0">
              <a:latin typeface="+mj-lt"/>
            </a:rPr>
            <a:t>Bullying and harassing behaviors that continue into adulthood can turn into child abuse, domestic violence and hate related criminal activities. </a:t>
          </a:r>
          <a:endParaRPr lang="en-US" dirty="0">
            <a:latin typeface="+mj-lt"/>
          </a:endParaRPr>
        </a:p>
      </dgm:t>
    </dgm:pt>
    <dgm:pt modelId="{85C00B30-D39E-4D2C-BBC3-E9FE9EDFC4EE}" type="parTrans" cxnId="{692E711B-A96F-4B6D-A60F-3064CFD7EE10}">
      <dgm:prSet/>
      <dgm:spPr/>
      <dgm:t>
        <a:bodyPr/>
        <a:lstStyle/>
        <a:p>
          <a:endParaRPr lang="en-US"/>
        </a:p>
      </dgm:t>
    </dgm:pt>
    <dgm:pt modelId="{E773B254-6988-4BBC-A12C-51460D0DBE06}" type="sibTrans" cxnId="{692E711B-A96F-4B6D-A60F-3064CFD7EE10}">
      <dgm:prSet/>
      <dgm:spPr/>
      <dgm:t>
        <a:bodyPr/>
        <a:lstStyle/>
        <a:p>
          <a:endParaRPr lang="en-US"/>
        </a:p>
      </dgm:t>
    </dgm:pt>
    <dgm:pt modelId="{021074CD-6103-4250-BCAB-C521C3B30998}" type="pres">
      <dgm:prSet presAssocID="{93045A8D-227A-40AE-9920-698E5D24065C}" presName="vert0" presStyleCnt="0">
        <dgm:presLayoutVars>
          <dgm:dir/>
          <dgm:animOne val="branch"/>
          <dgm:animLvl val="lvl"/>
        </dgm:presLayoutVars>
      </dgm:prSet>
      <dgm:spPr/>
      <dgm:t>
        <a:bodyPr/>
        <a:lstStyle/>
        <a:p>
          <a:endParaRPr lang="en-US"/>
        </a:p>
      </dgm:t>
    </dgm:pt>
    <dgm:pt modelId="{EAD03A47-DA7F-48A0-8BCF-6B945D308FCB}" type="pres">
      <dgm:prSet presAssocID="{8919284A-B78C-4EA4-91EA-4270443A555A}" presName="thickLine" presStyleLbl="alignNode1" presStyleIdx="0" presStyleCnt="1"/>
      <dgm:spPr/>
      <dgm:t>
        <a:bodyPr/>
        <a:lstStyle/>
        <a:p>
          <a:endParaRPr lang="en-US"/>
        </a:p>
      </dgm:t>
    </dgm:pt>
    <dgm:pt modelId="{75B8C3B2-C925-4DB7-9BAA-770938D4D3CE}" type="pres">
      <dgm:prSet presAssocID="{8919284A-B78C-4EA4-91EA-4270443A555A}" presName="horz1" presStyleCnt="0"/>
      <dgm:spPr/>
      <dgm:t>
        <a:bodyPr/>
        <a:lstStyle/>
        <a:p>
          <a:endParaRPr lang="en-US"/>
        </a:p>
      </dgm:t>
    </dgm:pt>
    <dgm:pt modelId="{4315226F-1216-4F43-A2C2-939C1B791BA0}" type="pres">
      <dgm:prSet presAssocID="{8919284A-B78C-4EA4-91EA-4270443A555A}" presName="tx1" presStyleLbl="revTx" presStyleIdx="0" presStyleCnt="4" custScaleX="150000"/>
      <dgm:spPr/>
      <dgm:t>
        <a:bodyPr/>
        <a:lstStyle/>
        <a:p>
          <a:endParaRPr lang="en-US"/>
        </a:p>
      </dgm:t>
    </dgm:pt>
    <dgm:pt modelId="{56433D27-6D92-45B1-919E-ADF532951F49}" type="pres">
      <dgm:prSet presAssocID="{8919284A-B78C-4EA4-91EA-4270443A555A}" presName="vert1" presStyleCnt="0"/>
      <dgm:spPr/>
      <dgm:t>
        <a:bodyPr/>
        <a:lstStyle/>
        <a:p>
          <a:endParaRPr lang="en-US"/>
        </a:p>
      </dgm:t>
    </dgm:pt>
    <dgm:pt modelId="{6E9EAEF7-0FA1-4AB7-ADDD-AE5FDC6B9F7C}" type="pres">
      <dgm:prSet presAssocID="{D5BBFA65-4252-47AA-81F9-8E46ED214B1F}" presName="vertSpace2a" presStyleCnt="0"/>
      <dgm:spPr/>
      <dgm:t>
        <a:bodyPr/>
        <a:lstStyle/>
        <a:p>
          <a:endParaRPr lang="en-US"/>
        </a:p>
      </dgm:t>
    </dgm:pt>
    <dgm:pt modelId="{5DE50668-25C1-4901-BEA8-14BCA8B59F27}" type="pres">
      <dgm:prSet presAssocID="{D5BBFA65-4252-47AA-81F9-8E46ED214B1F}" presName="horz2" presStyleCnt="0"/>
      <dgm:spPr/>
      <dgm:t>
        <a:bodyPr/>
        <a:lstStyle/>
        <a:p>
          <a:endParaRPr lang="en-US"/>
        </a:p>
      </dgm:t>
    </dgm:pt>
    <dgm:pt modelId="{B7E64470-EFC0-487F-AC75-3EF615053CF7}" type="pres">
      <dgm:prSet presAssocID="{D5BBFA65-4252-47AA-81F9-8E46ED214B1F}" presName="horzSpace2" presStyleCnt="0"/>
      <dgm:spPr/>
      <dgm:t>
        <a:bodyPr/>
        <a:lstStyle/>
        <a:p>
          <a:endParaRPr lang="en-US"/>
        </a:p>
      </dgm:t>
    </dgm:pt>
    <dgm:pt modelId="{BDD75CD9-934B-4499-ADF0-19EA1BEB1643}" type="pres">
      <dgm:prSet presAssocID="{D5BBFA65-4252-47AA-81F9-8E46ED214B1F}" presName="tx2" presStyleLbl="revTx" presStyleIdx="1" presStyleCnt="4"/>
      <dgm:spPr/>
      <dgm:t>
        <a:bodyPr/>
        <a:lstStyle/>
        <a:p>
          <a:endParaRPr lang="en-US"/>
        </a:p>
      </dgm:t>
    </dgm:pt>
    <dgm:pt modelId="{9E3DC3CF-2A45-4B84-8196-5C177C5B8CA6}" type="pres">
      <dgm:prSet presAssocID="{D5BBFA65-4252-47AA-81F9-8E46ED214B1F}" presName="vert2" presStyleCnt="0"/>
      <dgm:spPr/>
      <dgm:t>
        <a:bodyPr/>
        <a:lstStyle/>
        <a:p>
          <a:endParaRPr lang="en-US"/>
        </a:p>
      </dgm:t>
    </dgm:pt>
    <dgm:pt modelId="{EBE1821C-3A95-4370-B97A-F59CF85FD280}" type="pres">
      <dgm:prSet presAssocID="{D5BBFA65-4252-47AA-81F9-8E46ED214B1F}" presName="thinLine2b" presStyleLbl="callout" presStyleIdx="0" presStyleCnt="3"/>
      <dgm:spPr/>
      <dgm:t>
        <a:bodyPr/>
        <a:lstStyle/>
        <a:p>
          <a:endParaRPr lang="en-US"/>
        </a:p>
      </dgm:t>
    </dgm:pt>
    <dgm:pt modelId="{26BAA2D3-D438-43B6-9490-AD6338D58837}" type="pres">
      <dgm:prSet presAssocID="{D5BBFA65-4252-47AA-81F9-8E46ED214B1F}" presName="vertSpace2b" presStyleCnt="0"/>
      <dgm:spPr/>
      <dgm:t>
        <a:bodyPr/>
        <a:lstStyle/>
        <a:p>
          <a:endParaRPr lang="en-US"/>
        </a:p>
      </dgm:t>
    </dgm:pt>
    <dgm:pt modelId="{458EFBA3-5E0A-4CA1-8415-D4080D5C7A08}" type="pres">
      <dgm:prSet presAssocID="{2CD6AEE1-28FE-4728-82D7-3D9170902106}" presName="horz2" presStyleCnt="0"/>
      <dgm:spPr/>
      <dgm:t>
        <a:bodyPr/>
        <a:lstStyle/>
        <a:p>
          <a:endParaRPr lang="en-US"/>
        </a:p>
      </dgm:t>
    </dgm:pt>
    <dgm:pt modelId="{1F7C38F6-7E05-49D7-A170-C22CC375D16E}" type="pres">
      <dgm:prSet presAssocID="{2CD6AEE1-28FE-4728-82D7-3D9170902106}" presName="horzSpace2" presStyleCnt="0"/>
      <dgm:spPr/>
      <dgm:t>
        <a:bodyPr/>
        <a:lstStyle/>
        <a:p>
          <a:endParaRPr lang="en-US"/>
        </a:p>
      </dgm:t>
    </dgm:pt>
    <dgm:pt modelId="{5E7F996C-8B6B-45FF-BE83-246F8985D70D}" type="pres">
      <dgm:prSet presAssocID="{2CD6AEE1-28FE-4728-82D7-3D9170902106}" presName="tx2" presStyleLbl="revTx" presStyleIdx="2" presStyleCnt="4"/>
      <dgm:spPr/>
      <dgm:t>
        <a:bodyPr/>
        <a:lstStyle/>
        <a:p>
          <a:endParaRPr lang="en-US"/>
        </a:p>
      </dgm:t>
    </dgm:pt>
    <dgm:pt modelId="{B16F4173-3A8E-4277-815C-6DAE4FA1AB89}" type="pres">
      <dgm:prSet presAssocID="{2CD6AEE1-28FE-4728-82D7-3D9170902106}" presName="vert2" presStyleCnt="0"/>
      <dgm:spPr/>
      <dgm:t>
        <a:bodyPr/>
        <a:lstStyle/>
        <a:p>
          <a:endParaRPr lang="en-US"/>
        </a:p>
      </dgm:t>
    </dgm:pt>
    <dgm:pt modelId="{4915738B-D1BD-458B-A75E-D31C07E8AF85}" type="pres">
      <dgm:prSet presAssocID="{2CD6AEE1-28FE-4728-82D7-3D9170902106}" presName="thinLine2b" presStyleLbl="callout" presStyleIdx="1" presStyleCnt="3"/>
      <dgm:spPr/>
      <dgm:t>
        <a:bodyPr/>
        <a:lstStyle/>
        <a:p>
          <a:endParaRPr lang="en-US"/>
        </a:p>
      </dgm:t>
    </dgm:pt>
    <dgm:pt modelId="{0E0B4668-89CE-4718-9185-8CF791FDF206}" type="pres">
      <dgm:prSet presAssocID="{2CD6AEE1-28FE-4728-82D7-3D9170902106}" presName="vertSpace2b" presStyleCnt="0"/>
      <dgm:spPr/>
      <dgm:t>
        <a:bodyPr/>
        <a:lstStyle/>
        <a:p>
          <a:endParaRPr lang="en-US"/>
        </a:p>
      </dgm:t>
    </dgm:pt>
    <dgm:pt modelId="{B423A6BD-3F1F-4690-B9DA-38AAB8F29255}" type="pres">
      <dgm:prSet presAssocID="{E848C2ED-81B2-4E37-AE37-1F97EC83A6AC}" presName="horz2" presStyleCnt="0"/>
      <dgm:spPr/>
      <dgm:t>
        <a:bodyPr/>
        <a:lstStyle/>
        <a:p>
          <a:endParaRPr lang="en-US"/>
        </a:p>
      </dgm:t>
    </dgm:pt>
    <dgm:pt modelId="{AE103B5E-EAD9-4759-9430-4BFAC1BE9D32}" type="pres">
      <dgm:prSet presAssocID="{E848C2ED-81B2-4E37-AE37-1F97EC83A6AC}" presName="horzSpace2" presStyleCnt="0"/>
      <dgm:spPr/>
      <dgm:t>
        <a:bodyPr/>
        <a:lstStyle/>
        <a:p>
          <a:endParaRPr lang="en-US"/>
        </a:p>
      </dgm:t>
    </dgm:pt>
    <dgm:pt modelId="{09614826-8453-4166-B45A-D355E19B37A8}" type="pres">
      <dgm:prSet presAssocID="{E848C2ED-81B2-4E37-AE37-1F97EC83A6AC}" presName="tx2" presStyleLbl="revTx" presStyleIdx="3" presStyleCnt="4"/>
      <dgm:spPr/>
      <dgm:t>
        <a:bodyPr/>
        <a:lstStyle/>
        <a:p>
          <a:endParaRPr lang="en-US"/>
        </a:p>
      </dgm:t>
    </dgm:pt>
    <dgm:pt modelId="{8CFF3574-CE9A-4F02-9A9E-47180CB1AE3B}" type="pres">
      <dgm:prSet presAssocID="{E848C2ED-81B2-4E37-AE37-1F97EC83A6AC}" presName="vert2" presStyleCnt="0"/>
      <dgm:spPr/>
      <dgm:t>
        <a:bodyPr/>
        <a:lstStyle/>
        <a:p>
          <a:endParaRPr lang="en-US"/>
        </a:p>
      </dgm:t>
    </dgm:pt>
    <dgm:pt modelId="{391FA0D4-6E29-4F39-935B-05EBC30C4451}" type="pres">
      <dgm:prSet presAssocID="{E848C2ED-81B2-4E37-AE37-1F97EC83A6AC}" presName="thinLine2b" presStyleLbl="callout" presStyleIdx="2" presStyleCnt="3"/>
      <dgm:spPr/>
      <dgm:t>
        <a:bodyPr/>
        <a:lstStyle/>
        <a:p>
          <a:endParaRPr lang="en-US"/>
        </a:p>
      </dgm:t>
    </dgm:pt>
    <dgm:pt modelId="{50B8257B-DB1B-4CCD-ACB0-D5E265B01DC4}" type="pres">
      <dgm:prSet presAssocID="{E848C2ED-81B2-4E37-AE37-1F97EC83A6AC}" presName="vertSpace2b" presStyleCnt="0"/>
      <dgm:spPr/>
      <dgm:t>
        <a:bodyPr/>
        <a:lstStyle/>
        <a:p>
          <a:endParaRPr lang="en-US"/>
        </a:p>
      </dgm:t>
    </dgm:pt>
  </dgm:ptLst>
  <dgm:cxnLst>
    <dgm:cxn modelId="{3F19A96C-FD41-466E-92B7-CFF8DBB18A73}" type="presOf" srcId="{2CD6AEE1-28FE-4728-82D7-3D9170902106}" destId="{5E7F996C-8B6B-45FF-BE83-246F8985D70D}" srcOrd="0" destOrd="0" presId="urn:microsoft.com/office/officeart/2008/layout/LinedList"/>
    <dgm:cxn modelId="{AC90815E-3EA1-4893-8C55-B457F1066F24}" type="presOf" srcId="{D5BBFA65-4252-47AA-81F9-8E46ED214B1F}" destId="{BDD75CD9-934B-4499-ADF0-19EA1BEB1643}" srcOrd="0" destOrd="0" presId="urn:microsoft.com/office/officeart/2008/layout/LinedList"/>
    <dgm:cxn modelId="{692E711B-A96F-4B6D-A60F-3064CFD7EE10}" srcId="{8919284A-B78C-4EA4-91EA-4270443A555A}" destId="{E848C2ED-81B2-4E37-AE37-1F97EC83A6AC}" srcOrd="2" destOrd="0" parTransId="{85C00B30-D39E-4D2C-BBC3-E9FE9EDFC4EE}" sibTransId="{E773B254-6988-4BBC-A12C-51460D0DBE06}"/>
    <dgm:cxn modelId="{20BD8B4D-DFF9-4BF5-892E-21F4D433A5B0}" srcId="{93045A8D-227A-40AE-9920-698E5D24065C}" destId="{8919284A-B78C-4EA4-91EA-4270443A555A}" srcOrd="0" destOrd="0" parTransId="{97E52CE5-2066-459F-9EEB-181ECAC5BEEA}" sibTransId="{E025F2B0-F8D1-4994-94D2-2796E3E70045}"/>
    <dgm:cxn modelId="{39C36840-FEEA-49E6-A4F6-B06F55A21B5F}" type="presOf" srcId="{8919284A-B78C-4EA4-91EA-4270443A555A}" destId="{4315226F-1216-4F43-A2C2-939C1B791BA0}" srcOrd="0" destOrd="0" presId="urn:microsoft.com/office/officeart/2008/layout/LinedList"/>
    <dgm:cxn modelId="{FB1A8E82-CE5F-450E-9998-36A0983ED5CC}" type="presOf" srcId="{93045A8D-227A-40AE-9920-698E5D24065C}" destId="{021074CD-6103-4250-BCAB-C521C3B30998}" srcOrd="0" destOrd="0" presId="urn:microsoft.com/office/officeart/2008/layout/LinedList"/>
    <dgm:cxn modelId="{6B50CAF0-F650-470B-AED4-5FD5AAFAB475}" srcId="{8919284A-B78C-4EA4-91EA-4270443A555A}" destId="{D5BBFA65-4252-47AA-81F9-8E46ED214B1F}" srcOrd="0" destOrd="0" parTransId="{53E761A9-211A-48E3-8AE9-142B16E5499D}" sibTransId="{EB55DFCE-95EC-4457-B3B9-AAECE72A0CAB}"/>
    <dgm:cxn modelId="{8BEB73DD-4C0F-43BB-8C28-EC7050A31188}" type="presOf" srcId="{E848C2ED-81B2-4E37-AE37-1F97EC83A6AC}" destId="{09614826-8453-4166-B45A-D355E19B37A8}" srcOrd="0" destOrd="0" presId="urn:microsoft.com/office/officeart/2008/layout/LinedList"/>
    <dgm:cxn modelId="{3C995596-2F5E-4737-B578-FC280E1EA21C}" srcId="{8919284A-B78C-4EA4-91EA-4270443A555A}" destId="{2CD6AEE1-28FE-4728-82D7-3D9170902106}" srcOrd="1" destOrd="0" parTransId="{EBD362D6-D891-4EE5-9788-4DB4C1CE6778}" sibTransId="{09978069-9530-44CD-81C9-543A77BC3B68}"/>
    <dgm:cxn modelId="{0065F6B7-6CF4-47A1-AB7F-1DDCA5E8DA45}" type="presParOf" srcId="{021074CD-6103-4250-BCAB-C521C3B30998}" destId="{EAD03A47-DA7F-48A0-8BCF-6B945D308FCB}" srcOrd="0" destOrd="0" presId="urn:microsoft.com/office/officeart/2008/layout/LinedList"/>
    <dgm:cxn modelId="{C02F50B1-B482-43B8-A269-D2A0692EC704}" type="presParOf" srcId="{021074CD-6103-4250-BCAB-C521C3B30998}" destId="{75B8C3B2-C925-4DB7-9BAA-770938D4D3CE}" srcOrd="1" destOrd="0" presId="urn:microsoft.com/office/officeart/2008/layout/LinedList"/>
    <dgm:cxn modelId="{43C5344E-2A82-47C7-96D9-7099C99920BB}" type="presParOf" srcId="{75B8C3B2-C925-4DB7-9BAA-770938D4D3CE}" destId="{4315226F-1216-4F43-A2C2-939C1B791BA0}" srcOrd="0" destOrd="0" presId="urn:microsoft.com/office/officeart/2008/layout/LinedList"/>
    <dgm:cxn modelId="{66965A58-B277-413C-8312-40E6611C021C}" type="presParOf" srcId="{75B8C3B2-C925-4DB7-9BAA-770938D4D3CE}" destId="{56433D27-6D92-45B1-919E-ADF532951F49}" srcOrd="1" destOrd="0" presId="urn:microsoft.com/office/officeart/2008/layout/LinedList"/>
    <dgm:cxn modelId="{CF97185B-D8C4-428F-AD3F-53EC00B6C4AE}" type="presParOf" srcId="{56433D27-6D92-45B1-919E-ADF532951F49}" destId="{6E9EAEF7-0FA1-4AB7-ADDD-AE5FDC6B9F7C}" srcOrd="0" destOrd="0" presId="urn:microsoft.com/office/officeart/2008/layout/LinedList"/>
    <dgm:cxn modelId="{DDF6FAC3-DD54-41AE-800C-DC6601BACD7B}" type="presParOf" srcId="{56433D27-6D92-45B1-919E-ADF532951F49}" destId="{5DE50668-25C1-4901-BEA8-14BCA8B59F27}" srcOrd="1" destOrd="0" presId="urn:microsoft.com/office/officeart/2008/layout/LinedList"/>
    <dgm:cxn modelId="{758C9260-427C-4832-AEE9-3FF7E7001729}" type="presParOf" srcId="{5DE50668-25C1-4901-BEA8-14BCA8B59F27}" destId="{B7E64470-EFC0-487F-AC75-3EF615053CF7}" srcOrd="0" destOrd="0" presId="urn:microsoft.com/office/officeart/2008/layout/LinedList"/>
    <dgm:cxn modelId="{5C539372-1B4B-4B54-B6F6-D3CE772495A0}" type="presParOf" srcId="{5DE50668-25C1-4901-BEA8-14BCA8B59F27}" destId="{BDD75CD9-934B-4499-ADF0-19EA1BEB1643}" srcOrd="1" destOrd="0" presId="urn:microsoft.com/office/officeart/2008/layout/LinedList"/>
    <dgm:cxn modelId="{53A733E0-9D80-4A1E-9D3B-9287A8943E74}" type="presParOf" srcId="{5DE50668-25C1-4901-BEA8-14BCA8B59F27}" destId="{9E3DC3CF-2A45-4B84-8196-5C177C5B8CA6}" srcOrd="2" destOrd="0" presId="urn:microsoft.com/office/officeart/2008/layout/LinedList"/>
    <dgm:cxn modelId="{0943D912-6CF9-4E32-BE1F-0AAF187C8131}" type="presParOf" srcId="{56433D27-6D92-45B1-919E-ADF532951F49}" destId="{EBE1821C-3A95-4370-B97A-F59CF85FD280}" srcOrd="2" destOrd="0" presId="urn:microsoft.com/office/officeart/2008/layout/LinedList"/>
    <dgm:cxn modelId="{039B2950-68DF-419F-A49E-40C2B335928E}" type="presParOf" srcId="{56433D27-6D92-45B1-919E-ADF532951F49}" destId="{26BAA2D3-D438-43B6-9490-AD6338D58837}" srcOrd="3" destOrd="0" presId="urn:microsoft.com/office/officeart/2008/layout/LinedList"/>
    <dgm:cxn modelId="{C19E91BC-69F8-4DE1-AFB2-92D3D983CEFC}" type="presParOf" srcId="{56433D27-6D92-45B1-919E-ADF532951F49}" destId="{458EFBA3-5E0A-4CA1-8415-D4080D5C7A08}" srcOrd="4" destOrd="0" presId="urn:microsoft.com/office/officeart/2008/layout/LinedList"/>
    <dgm:cxn modelId="{D809CD60-D5BC-4267-8419-A429DB030086}" type="presParOf" srcId="{458EFBA3-5E0A-4CA1-8415-D4080D5C7A08}" destId="{1F7C38F6-7E05-49D7-A170-C22CC375D16E}" srcOrd="0" destOrd="0" presId="urn:microsoft.com/office/officeart/2008/layout/LinedList"/>
    <dgm:cxn modelId="{2E9D8B43-07E9-4C4C-8883-8A3C5463072A}" type="presParOf" srcId="{458EFBA3-5E0A-4CA1-8415-D4080D5C7A08}" destId="{5E7F996C-8B6B-45FF-BE83-246F8985D70D}" srcOrd="1" destOrd="0" presId="urn:microsoft.com/office/officeart/2008/layout/LinedList"/>
    <dgm:cxn modelId="{95569ACD-AEBD-44F8-8554-B2173DDF1CCB}" type="presParOf" srcId="{458EFBA3-5E0A-4CA1-8415-D4080D5C7A08}" destId="{B16F4173-3A8E-4277-815C-6DAE4FA1AB89}" srcOrd="2" destOrd="0" presId="urn:microsoft.com/office/officeart/2008/layout/LinedList"/>
    <dgm:cxn modelId="{FEC0DE43-24DE-4203-8330-6AEADAF748B7}" type="presParOf" srcId="{56433D27-6D92-45B1-919E-ADF532951F49}" destId="{4915738B-D1BD-458B-A75E-D31C07E8AF85}" srcOrd="5" destOrd="0" presId="urn:microsoft.com/office/officeart/2008/layout/LinedList"/>
    <dgm:cxn modelId="{32E25A4B-1A42-4B86-8C5C-E59EBE212BC2}" type="presParOf" srcId="{56433D27-6D92-45B1-919E-ADF532951F49}" destId="{0E0B4668-89CE-4718-9185-8CF791FDF206}" srcOrd="6" destOrd="0" presId="urn:microsoft.com/office/officeart/2008/layout/LinedList"/>
    <dgm:cxn modelId="{54DDD8D8-EA51-4DAA-9E46-0C232A0A45EC}" type="presParOf" srcId="{56433D27-6D92-45B1-919E-ADF532951F49}" destId="{B423A6BD-3F1F-4690-B9DA-38AAB8F29255}" srcOrd="7" destOrd="0" presId="urn:microsoft.com/office/officeart/2008/layout/LinedList"/>
    <dgm:cxn modelId="{38246E22-5E7B-451E-9402-68C09B8E1CD0}" type="presParOf" srcId="{B423A6BD-3F1F-4690-B9DA-38AAB8F29255}" destId="{AE103B5E-EAD9-4759-9430-4BFAC1BE9D32}" srcOrd="0" destOrd="0" presId="urn:microsoft.com/office/officeart/2008/layout/LinedList"/>
    <dgm:cxn modelId="{BC0758E3-2B45-42BB-9C3F-0E9296307425}" type="presParOf" srcId="{B423A6BD-3F1F-4690-B9DA-38AAB8F29255}" destId="{09614826-8453-4166-B45A-D355E19B37A8}" srcOrd="1" destOrd="0" presId="urn:microsoft.com/office/officeart/2008/layout/LinedList"/>
    <dgm:cxn modelId="{F0035C80-67C6-4A7E-989B-98104C2041ED}" type="presParOf" srcId="{B423A6BD-3F1F-4690-B9DA-38AAB8F29255}" destId="{8CFF3574-CE9A-4F02-9A9E-47180CB1AE3B}" srcOrd="2" destOrd="0" presId="urn:microsoft.com/office/officeart/2008/layout/LinedList"/>
    <dgm:cxn modelId="{39DA2876-3315-4616-A22B-7AEE1F476C1F}" type="presParOf" srcId="{56433D27-6D92-45B1-919E-ADF532951F49}" destId="{391FA0D4-6E29-4F39-935B-05EBC30C4451}" srcOrd="8" destOrd="0" presId="urn:microsoft.com/office/officeart/2008/layout/LinedList"/>
    <dgm:cxn modelId="{81960D58-FB2E-43D1-B80D-77D3EEEDD1ED}" type="presParOf" srcId="{56433D27-6D92-45B1-919E-ADF532951F49}" destId="{50B8257B-DB1B-4CCD-ACB0-D5E265B01DC4}"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045A8D-227A-40AE-9920-698E5D24065C}" type="doc">
      <dgm:prSet loTypeId="urn:microsoft.com/office/officeart/2008/layout/LinedList" loCatId="list" qsTypeId="urn:microsoft.com/office/officeart/2005/8/quickstyle/simple1" qsCatId="simple" csTypeId="urn:microsoft.com/office/officeart/2005/8/colors/accent1_3" csCatId="accent1" phldr="1"/>
      <dgm:spPr/>
      <dgm:t>
        <a:bodyPr/>
        <a:lstStyle/>
        <a:p>
          <a:endParaRPr lang="en-US"/>
        </a:p>
      </dgm:t>
    </dgm:pt>
    <dgm:pt modelId="{8919284A-B78C-4EA4-91EA-4270443A555A}">
      <dgm:prSet custT="1"/>
      <dgm:spPr/>
      <dgm:t>
        <a:bodyPr/>
        <a:lstStyle/>
        <a:p>
          <a:pPr algn="l" rtl="0"/>
          <a:r>
            <a:rPr lang="en-US" sz="3200" b="1" dirty="0" smtClean="0">
              <a:latin typeface="+mj-lt"/>
            </a:rPr>
            <a:t>Harassment impinges upon the safety and collective well-being of the entire learning community. </a:t>
          </a:r>
          <a:endParaRPr lang="en-US" sz="3200" b="1" dirty="0">
            <a:latin typeface="+mj-lt"/>
          </a:endParaRPr>
        </a:p>
      </dgm:t>
    </dgm:pt>
    <dgm:pt modelId="{97E52CE5-2066-459F-9EEB-181ECAC5BEEA}" type="parTrans" cxnId="{20BD8B4D-DFF9-4BF5-892E-21F4D433A5B0}">
      <dgm:prSet/>
      <dgm:spPr/>
      <dgm:t>
        <a:bodyPr/>
        <a:lstStyle/>
        <a:p>
          <a:endParaRPr lang="en-US"/>
        </a:p>
      </dgm:t>
    </dgm:pt>
    <dgm:pt modelId="{E025F2B0-F8D1-4994-94D2-2796E3E70045}" type="sibTrans" cxnId="{20BD8B4D-DFF9-4BF5-892E-21F4D433A5B0}">
      <dgm:prSet/>
      <dgm:spPr/>
      <dgm:t>
        <a:bodyPr/>
        <a:lstStyle/>
        <a:p>
          <a:endParaRPr lang="en-US"/>
        </a:p>
      </dgm:t>
    </dgm:pt>
    <dgm:pt modelId="{B41D7922-1EBD-495F-9520-6221C7892630}">
      <dgm:prSet custT="1"/>
      <dgm:spPr/>
      <dgm:t>
        <a:bodyPr/>
        <a:lstStyle/>
        <a:p>
          <a:pPr rtl="0"/>
          <a:r>
            <a:rPr lang="en-US" sz="3600" dirty="0" smtClean="0">
              <a:latin typeface="+mj-lt"/>
            </a:rPr>
            <a:t>Equity is compromised as student belonging and empowerment are violated</a:t>
          </a:r>
          <a:endParaRPr lang="en-US" sz="3600" dirty="0">
            <a:latin typeface="+mj-lt"/>
          </a:endParaRPr>
        </a:p>
      </dgm:t>
    </dgm:pt>
    <dgm:pt modelId="{A9678E84-C874-4122-9633-A629E7637DBD}" type="sibTrans" cxnId="{7470D373-0A8E-4026-9640-3E186F656377}">
      <dgm:prSet/>
      <dgm:spPr/>
      <dgm:t>
        <a:bodyPr/>
        <a:lstStyle/>
        <a:p>
          <a:endParaRPr lang="en-US"/>
        </a:p>
      </dgm:t>
    </dgm:pt>
    <dgm:pt modelId="{F8C98E2A-F62E-4062-93C4-01F1EB690813}" type="parTrans" cxnId="{7470D373-0A8E-4026-9640-3E186F656377}">
      <dgm:prSet/>
      <dgm:spPr/>
      <dgm:t>
        <a:bodyPr/>
        <a:lstStyle/>
        <a:p>
          <a:endParaRPr lang="en-US"/>
        </a:p>
      </dgm:t>
    </dgm:pt>
    <dgm:pt modelId="{0653E4BE-D277-4E1B-A1DC-C2B1944E1FFD}">
      <dgm:prSet custT="1"/>
      <dgm:spPr/>
      <dgm:t>
        <a:bodyPr/>
        <a:lstStyle/>
        <a:p>
          <a:pPr rtl="0"/>
          <a:r>
            <a:rPr lang="en-US" sz="3600" dirty="0" smtClean="0">
              <a:latin typeface="+mj-lt"/>
            </a:rPr>
            <a:t>Students need and want to belong at school</a:t>
          </a:r>
          <a:endParaRPr lang="en-US" sz="3600" dirty="0">
            <a:latin typeface="+mj-lt"/>
          </a:endParaRPr>
        </a:p>
      </dgm:t>
    </dgm:pt>
    <dgm:pt modelId="{E0996E22-481C-4A51-9FC0-5C0C110FD4A1}" type="parTrans" cxnId="{06065B98-AB98-4C6C-8292-2BB700B30C60}">
      <dgm:prSet/>
      <dgm:spPr/>
      <dgm:t>
        <a:bodyPr/>
        <a:lstStyle/>
        <a:p>
          <a:endParaRPr lang="en-US"/>
        </a:p>
      </dgm:t>
    </dgm:pt>
    <dgm:pt modelId="{CEC9558C-4C84-4D65-B4AD-E7E04795E2A4}" type="sibTrans" cxnId="{06065B98-AB98-4C6C-8292-2BB700B30C60}">
      <dgm:prSet/>
      <dgm:spPr/>
      <dgm:t>
        <a:bodyPr/>
        <a:lstStyle/>
        <a:p>
          <a:endParaRPr lang="en-US"/>
        </a:p>
      </dgm:t>
    </dgm:pt>
    <dgm:pt modelId="{29112350-3E0B-4D39-85B6-24B398B2B6F8}" type="pres">
      <dgm:prSet presAssocID="{93045A8D-227A-40AE-9920-698E5D24065C}" presName="vert0" presStyleCnt="0">
        <dgm:presLayoutVars>
          <dgm:dir/>
          <dgm:animOne val="branch"/>
          <dgm:animLvl val="lvl"/>
        </dgm:presLayoutVars>
      </dgm:prSet>
      <dgm:spPr/>
      <dgm:t>
        <a:bodyPr/>
        <a:lstStyle/>
        <a:p>
          <a:endParaRPr lang="en-US"/>
        </a:p>
      </dgm:t>
    </dgm:pt>
    <dgm:pt modelId="{E69B273A-73E0-4BBF-A483-4DE7758130C6}" type="pres">
      <dgm:prSet presAssocID="{8919284A-B78C-4EA4-91EA-4270443A555A}" presName="thickLine" presStyleLbl="alignNode1" presStyleIdx="0" presStyleCnt="1" custLinFactNeighborX="926" custLinFactNeighborY="-4139"/>
      <dgm:spPr/>
    </dgm:pt>
    <dgm:pt modelId="{14FE6D1B-8222-40E2-A474-4B947F54955D}" type="pres">
      <dgm:prSet presAssocID="{8919284A-B78C-4EA4-91EA-4270443A555A}" presName="horz1" presStyleCnt="0"/>
      <dgm:spPr/>
    </dgm:pt>
    <dgm:pt modelId="{B99A3E28-F6C0-4735-B85E-ACD0F62CFF05}" type="pres">
      <dgm:prSet presAssocID="{8919284A-B78C-4EA4-91EA-4270443A555A}" presName="tx1" presStyleLbl="revTx" presStyleIdx="0" presStyleCnt="3" custScaleX="232994" custScaleY="97392"/>
      <dgm:spPr/>
      <dgm:t>
        <a:bodyPr/>
        <a:lstStyle/>
        <a:p>
          <a:endParaRPr lang="en-US"/>
        </a:p>
      </dgm:t>
    </dgm:pt>
    <dgm:pt modelId="{93F8CB6B-3DED-4FD4-AB82-B858634C7045}" type="pres">
      <dgm:prSet presAssocID="{8919284A-B78C-4EA4-91EA-4270443A555A}" presName="vert1" presStyleCnt="0"/>
      <dgm:spPr/>
    </dgm:pt>
    <dgm:pt modelId="{CD161A29-314F-46C0-BF8F-AEC8EA03502C}" type="pres">
      <dgm:prSet presAssocID="{B41D7922-1EBD-495F-9520-6221C7892630}" presName="vertSpace2a" presStyleCnt="0"/>
      <dgm:spPr/>
    </dgm:pt>
    <dgm:pt modelId="{A0FB54E4-A0BC-4F29-992D-698C78F78506}" type="pres">
      <dgm:prSet presAssocID="{B41D7922-1EBD-495F-9520-6221C7892630}" presName="horz2" presStyleCnt="0"/>
      <dgm:spPr/>
    </dgm:pt>
    <dgm:pt modelId="{882987A6-5F5E-40F1-BBCD-3101A07C3390}" type="pres">
      <dgm:prSet presAssocID="{B41D7922-1EBD-495F-9520-6221C7892630}" presName="horzSpace2" presStyleCnt="0"/>
      <dgm:spPr/>
    </dgm:pt>
    <dgm:pt modelId="{C9FAF12E-A9C1-4011-8D98-4B21BB8411E8}" type="pres">
      <dgm:prSet presAssocID="{B41D7922-1EBD-495F-9520-6221C7892630}" presName="tx2" presStyleLbl="revTx" presStyleIdx="1" presStyleCnt="3" custScaleY="114939"/>
      <dgm:spPr/>
      <dgm:t>
        <a:bodyPr/>
        <a:lstStyle/>
        <a:p>
          <a:endParaRPr lang="en-US"/>
        </a:p>
      </dgm:t>
    </dgm:pt>
    <dgm:pt modelId="{3D6D6318-72AC-460D-B354-DC24FE64E44C}" type="pres">
      <dgm:prSet presAssocID="{B41D7922-1EBD-495F-9520-6221C7892630}" presName="vert2" presStyleCnt="0"/>
      <dgm:spPr/>
    </dgm:pt>
    <dgm:pt modelId="{07E16AC1-3FB4-488E-9DB8-903C5E4E6D73}" type="pres">
      <dgm:prSet presAssocID="{B41D7922-1EBD-495F-9520-6221C7892630}" presName="thinLine2b" presStyleLbl="callout" presStyleIdx="0" presStyleCnt="2"/>
      <dgm:spPr/>
    </dgm:pt>
    <dgm:pt modelId="{8C80E2A6-4B44-4720-922E-204711FDD6E6}" type="pres">
      <dgm:prSet presAssocID="{B41D7922-1EBD-495F-9520-6221C7892630}" presName="vertSpace2b" presStyleCnt="0"/>
      <dgm:spPr/>
    </dgm:pt>
    <dgm:pt modelId="{A77A9E7B-BEB6-4BBF-ABBE-C12D7C2354FD}" type="pres">
      <dgm:prSet presAssocID="{0653E4BE-D277-4E1B-A1DC-C2B1944E1FFD}" presName="horz2" presStyleCnt="0"/>
      <dgm:spPr/>
    </dgm:pt>
    <dgm:pt modelId="{0DBA3B2B-C4D1-4BBC-8F16-92EDCB9DB3BE}" type="pres">
      <dgm:prSet presAssocID="{0653E4BE-D277-4E1B-A1DC-C2B1944E1FFD}" presName="horzSpace2" presStyleCnt="0"/>
      <dgm:spPr/>
    </dgm:pt>
    <dgm:pt modelId="{67B6123B-CADE-4AED-B478-97DBB3CFDF1A}" type="pres">
      <dgm:prSet presAssocID="{0653E4BE-D277-4E1B-A1DC-C2B1944E1FFD}" presName="tx2" presStyleLbl="revTx" presStyleIdx="2" presStyleCnt="3"/>
      <dgm:spPr/>
      <dgm:t>
        <a:bodyPr/>
        <a:lstStyle/>
        <a:p>
          <a:endParaRPr lang="en-US"/>
        </a:p>
      </dgm:t>
    </dgm:pt>
    <dgm:pt modelId="{DCFD45FF-2972-4769-A90F-D1D9CB5A4EE3}" type="pres">
      <dgm:prSet presAssocID="{0653E4BE-D277-4E1B-A1DC-C2B1944E1FFD}" presName="vert2" presStyleCnt="0"/>
      <dgm:spPr/>
    </dgm:pt>
    <dgm:pt modelId="{C7B8DE2D-E472-4BF3-A7E9-24E8ABE417BE}" type="pres">
      <dgm:prSet presAssocID="{0653E4BE-D277-4E1B-A1DC-C2B1944E1FFD}" presName="thinLine2b" presStyleLbl="callout" presStyleIdx="1" presStyleCnt="2"/>
      <dgm:spPr/>
    </dgm:pt>
    <dgm:pt modelId="{5C06D661-71C1-4A55-8ABD-5F23D9549FB0}" type="pres">
      <dgm:prSet presAssocID="{0653E4BE-D277-4E1B-A1DC-C2B1944E1FFD}" presName="vertSpace2b" presStyleCnt="0"/>
      <dgm:spPr/>
    </dgm:pt>
  </dgm:ptLst>
  <dgm:cxnLst>
    <dgm:cxn modelId="{9D4D2EC1-6310-4780-A7CE-3CE97162B81D}" type="presOf" srcId="{0653E4BE-D277-4E1B-A1DC-C2B1944E1FFD}" destId="{67B6123B-CADE-4AED-B478-97DBB3CFDF1A}" srcOrd="0" destOrd="0" presId="urn:microsoft.com/office/officeart/2008/layout/LinedList"/>
    <dgm:cxn modelId="{93ED96A5-A5E1-48CC-BB05-0F64085636BA}" type="presOf" srcId="{B41D7922-1EBD-495F-9520-6221C7892630}" destId="{C9FAF12E-A9C1-4011-8D98-4B21BB8411E8}" srcOrd="0" destOrd="0" presId="urn:microsoft.com/office/officeart/2008/layout/LinedList"/>
    <dgm:cxn modelId="{7470D373-0A8E-4026-9640-3E186F656377}" srcId="{8919284A-B78C-4EA4-91EA-4270443A555A}" destId="{B41D7922-1EBD-495F-9520-6221C7892630}" srcOrd="0" destOrd="0" parTransId="{F8C98E2A-F62E-4062-93C4-01F1EB690813}" sibTransId="{A9678E84-C874-4122-9633-A629E7637DBD}"/>
    <dgm:cxn modelId="{06065B98-AB98-4C6C-8292-2BB700B30C60}" srcId="{8919284A-B78C-4EA4-91EA-4270443A555A}" destId="{0653E4BE-D277-4E1B-A1DC-C2B1944E1FFD}" srcOrd="1" destOrd="0" parTransId="{E0996E22-481C-4A51-9FC0-5C0C110FD4A1}" sibTransId="{CEC9558C-4C84-4D65-B4AD-E7E04795E2A4}"/>
    <dgm:cxn modelId="{61311FD0-A223-4D67-A328-34A9027B804D}" type="presOf" srcId="{93045A8D-227A-40AE-9920-698E5D24065C}" destId="{29112350-3E0B-4D39-85B6-24B398B2B6F8}" srcOrd="0" destOrd="0" presId="urn:microsoft.com/office/officeart/2008/layout/LinedList"/>
    <dgm:cxn modelId="{3CA16B85-13D2-4380-93E5-345138F9CA9E}" type="presOf" srcId="{8919284A-B78C-4EA4-91EA-4270443A555A}" destId="{B99A3E28-F6C0-4735-B85E-ACD0F62CFF05}" srcOrd="0" destOrd="0" presId="urn:microsoft.com/office/officeart/2008/layout/LinedList"/>
    <dgm:cxn modelId="{20BD8B4D-DFF9-4BF5-892E-21F4D433A5B0}" srcId="{93045A8D-227A-40AE-9920-698E5D24065C}" destId="{8919284A-B78C-4EA4-91EA-4270443A555A}" srcOrd="0" destOrd="0" parTransId="{97E52CE5-2066-459F-9EEB-181ECAC5BEEA}" sibTransId="{E025F2B0-F8D1-4994-94D2-2796E3E70045}"/>
    <dgm:cxn modelId="{1A3E86B5-1D1B-42D7-95C5-D59CECE13C22}" type="presParOf" srcId="{29112350-3E0B-4D39-85B6-24B398B2B6F8}" destId="{E69B273A-73E0-4BBF-A483-4DE7758130C6}" srcOrd="0" destOrd="0" presId="urn:microsoft.com/office/officeart/2008/layout/LinedList"/>
    <dgm:cxn modelId="{2BC4D19E-154F-487A-B3DF-40D4D7CFFA44}" type="presParOf" srcId="{29112350-3E0B-4D39-85B6-24B398B2B6F8}" destId="{14FE6D1B-8222-40E2-A474-4B947F54955D}" srcOrd="1" destOrd="0" presId="urn:microsoft.com/office/officeart/2008/layout/LinedList"/>
    <dgm:cxn modelId="{AA6D52AD-0E55-4AD2-A629-7D993248EC64}" type="presParOf" srcId="{14FE6D1B-8222-40E2-A474-4B947F54955D}" destId="{B99A3E28-F6C0-4735-B85E-ACD0F62CFF05}" srcOrd="0" destOrd="0" presId="urn:microsoft.com/office/officeart/2008/layout/LinedList"/>
    <dgm:cxn modelId="{A4ABB92E-B058-4AE0-A7FC-E9159565ABE7}" type="presParOf" srcId="{14FE6D1B-8222-40E2-A474-4B947F54955D}" destId="{93F8CB6B-3DED-4FD4-AB82-B858634C7045}" srcOrd="1" destOrd="0" presId="urn:microsoft.com/office/officeart/2008/layout/LinedList"/>
    <dgm:cxn modelId="{9A00AE79-61F4-4D7D-A5B1-75A5E404DE0F}" type="presParOf" srcId="{93F8CB6B-3DED-4FD4-AB82-B858634C7045}" destId="{CD161A29-314F-46C0-BF8F-AEC8EA03502C}" srcOrd="0" destOrd="0" presId="urn:microsoft.com/office/officeart/2008/layout/LinedList"/>
    <dgm:cxn modelId="{70D1101E-7F9B-4B35-8E21-BC161C9B3F72}" type="presParOf" srcId="{93F8CB6B-3DED-4FD4-AB82-B858634C7045}" destId="{A0FB54E4-A0BC-4F29-992D-698C78F78506}" srcOrd="1" destOrd="0" presId="urn:microsoft.com/office/officeart/2008/layout/LinedList"/>
    <dgm:cxn modelId="{14258538-5970-4C2B-AB37-F4F6F2845738}" type="presParOf" srcId="{A0FB54E4-A0BC-4F29-992D-698C78F78506}" destId="{882987A6-5F5E-40F1-BBCD-3101A07C3390}" srcOrd="0" destOrd="0" presId="urn:microsoft.com/office/officeart/2008/layout/LinedList"/>
    <dgm:cxn modelId="{ECADD930-F413-4516-9C4C-575724B941C8}" type="presParOf" srcId="{A0FB54E4-A0BC-4F29-992D-698C78F78506}" destId="{C9FAF12E-A9C1-4011-8D98-4B21BB8411E8}" srcOrd="1" destOrd="0" presId="urn:microsoft.com/office/officeart/2008/layout/LinedList"/>
    <dgm:cxn modelId="{AC6E9F83-1BA8-4CD1-B4FC-01F9AEE606CA}" type="presParOf" srcId="{A0FB54E4-A0BC-4F29-992D-698C78F78506}" destId="{3D6D6318-72AC-460D-B354-DC24FE64E44C}" srcOrd="2" destOrd="0" presId="urn:microsoft.com/office/officeart/2008/layout/LinedList"/>
    <dgm:cxn modelId="{08F908D0-4298-4F86-B9EC-98E2D391E289}" type="presParOf" srcId="{93F8CB6B-3DED-4FD4-AB82-B858634C7045}" destId="{07E16AC1-3FB4-488E-9DB8-903C5E4E6D73}" srcOrd="2" destOrd="0" presId="urn:microsoft.com/office/officeart/2008/layout/LinedList"/>
    <dgm:cxn modelId="{7E5E4EFB-B3E9-4BDC-8C91-8713B92B8189}" type="presParOf" srcId="{93F8CB6B-3DED-4FD4-AB82-B858634C7045}" destId="{8C80E2A6-4B44-4720-922E-204711FDD6E6}" srcOrd="3" destOrd="0" presId="urn:microsoft.com/office/officeart/2008/layout/LinedList"/>
    <dgm:cxn modelId="{98F8F020-4750-4D78-B5A3-57C0C21D8EB1}" type="presParOf" srcId="{93F8CB6B-3DED-4FD4-AB82-B858634C7045}" destId="{A77A9E7B-BEB6-4BBF-ABBE-C12D7C2354FD}" srcOrd="4" destOrd="0" presId="urn:microsoft.com/office/officeart/2008/layout/LinedList"/>
    <dgm:cxn modelId="{5BDAC047-AE98-4325-BE50-01A6991F9FB1}" type="presParOf" srcId="{A77A9E7B-BEB6-4BBF-ABBE-C12D7C2354FD}" destId="{0DBA3B2B-C4D1-4BBC-8F16-92EDCB9DB3BE}" srcOrd="0" destOrd="0" presId="urn:microsoft.com/office/officeart/2008/layout/LinedList"/>
    <dgm:cxn modelId="{CE8705D2-AA66-4BFA-A3CC-D06021549E84}" type="presParOf" srcId="{A77A9E7B-BEB6-4BBF-ABBE-C12D7C2354FD}" destId="{67B6123B-CADE-4AED-B478-97DBB3CFDF1A}" srcOrd="1" destOrd="0" presId="urn:microsoft.com/office/officeart/2008/layout/LinedList"/>
    <dgm:cxn modelId="{1ECF33FD-B402-424B-83F2-4B1CD20FDD80}" type="presParOf" srcId="{A77A9E7B-BEB6-4BBF-ABBE-C12D7C2354FD}" destId="{DCFD45FF-2972-4769-A90F-D1D9CB5A4EE3}" srcOrd="2" destOrd="0" presId="urn:microsoft.com/office/officeart/2008/layout/LinedList"/>
    <dgm:cxn modelId="{F44A6B70-878D-46C5-A8FB-4742153042CB}" type="presParOf" srcId="{93F8CB6B-3DED-4FD4-AB82-B858634C7045}" destId="{C7B8DE2D-E472-4BF3-A7E9-24E8ABE417BE}" srcOrd="5" destOrd="0" presId="urn:microsoft.com/office/officeart/2008/layout/LinedList"/>
    <dgm:cxn modelId="{EC8F8EE0-49CE-4166-8886-BBE04D1D99E6}" type="presParOf" srcId="{93F8CB6B-3DED-4FD4-AB82-B858634C7045}" destId="{5C06D661-71C1-4A55-8ABD-5F23D9549FB0}"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045A8D-227A-40AE-9920-698E5D24065C}" type="doc">
      <dgm:prSet loTypeId="urn:microsoft.com/office/officeart/2005/8/layout/hList1" loCatId="list" qsTypeId="urn:microsoft.com/office/officeart/2005/8/quickstyle/simple1" qsCatId="simple" csTypeId="urn:microsoft.com/office/officeart/2005/8/colors/accent2_4" csCatId="accent2" phldr="1"/>
      <dgm:spPr/>
      <dgm:t>
        <a:bodyPr/>
        <a:lstStyle/>
        <a:p>
          <a:endParaRPr lang="en-US"/>
        </a:p>
      </dgm:t>
    </dgm:pt>
    <dgm:pt modelId="{8919284A-B78C-4EA4-91EA-4270443A555A}">
      <dgm:prSet custT="1"/>
      <dgm:spPr/>
      <dgm:t>
        <a:bodyPr/>
        <a:lstStyle/>
        <a:p>
          <a:pPr algn="l" rtl="0"/>
          <a:r>
            <a:rPr lang="en-US" sz="2400" b="1" dirty="0" smtClean="0">
              <a:latin typeface="+mj-lt"/>
            </a:rPr>
            <a:t>Students who observe harassing behaviors at school may begin to think the behavior is acceptable. </a:t>
          </a:r>
          <a:endParaRPr lang="en-US" sz="2400" b="1" dirty="0">
            <a:latin typeface="+mj-lt"/>
          </a:endParaRPr>
        </a:p>
      </dgm:t>
    </dgm:pt>
    <dgm:pt modelId="{97E52CE5-2066-459F-9EEB-181ECAC5BEEA}" type="parTrans" cxnId="{20BD8B4D-DFF9-4BF5-892E-21F4D433A5B0}">
      <dgm:prSet/>
      <dgm:spPr/>
      <dgm:t>
        <a:bodyPr/>
        <a:lstStyle/>
        <a:p>
          <a:endParaRPr lang="en-US"/>
        </a:p>
      </dgm:t>
    </dgm:pt>
    <dgm:pt modelId="{E025F2B0-F8D1-4994-94D2-2796E3E70045}" type="sibTrans" cxnId="{20BD8B4D-DFF9-4BF5-892E-21F4D433A5B0}">
      <dgm:prSet/>
      <dgm:spPr/>
      <dgm:t>
        <a:bodyPr/>
        <a:lstStyle/>
        <a:p>
          <a:endParaRPr lang="en-US"/>
        </a:p>
      </dgm:t>
    </dgm:pt>
    <dgm:pt modelId="{1A9DD0FD-1810-4D22-9D13-087F2FB51AD3}">
      <dgm:prSet custT="1"/>
      <dgm:spPr/>
      <dgm:t>
        <a:bodyPr/>
        <a:lstStyle/>
        <a:p>
          <a:pPr rtl="0"/>
          <a:r>
            <a:rPr lang="en-US" sz="2400" dirty="0" smtClean="0">
              <a:latin typeface="+mj-lt"/>
            </a:rPr>
            <a:t>They may presuppose lack of care or helplessness from the adults at their school who don’t stop it. </a:t>
          </a:r>
          <a:endParaRPr lang="en-US" sz="2400" dirty="0">
            <a:latin typeface="+mj-lt"/>
          </a:endParaRPr>
        </a:p>
      </dgm:t>
    </dgm:pt>
    <dgm:pt modelId="{36E1A8DC-7F09-45F4-9113-3D8EA33D3078}" type="parTrans" cxnId="{C5034DE4-E634-45EC-BA15-59A4B01DA148}">
      <dgm:prSet/>
      <dgm:spPr/>
      <dgm:t>
        <a:bodyPr/>
        <a:lstStyle/>
        <a:p>
          <a:endParaRPr lang="en-US"/>
        </a:p>
      </dgm:t>
    </dgm:pt>
    <dgm:pt modelId="{1BEE8EB2-7915-46B5-8760-2A0F34244944}" type="sibTrans" cxnId="{C5034DE4-E634-45EC-BA15-59A4B01DA148}">
      <dgm:prSet/>
      <dgm:spPr/>
      <dgm:t>
        <a:bodyPr/>
        <a:lstStyle/>
        <a:p>
          <a:endParaRPr lang="en-US"/>
        </a:p>
      </dgm:t>
    </dgm:pt>
    <dgm:pt modelId="{CB0E9A9E-39D4-4F48-9BBA-4729254C93B5}">
      <dgm:prSet custT="1"/>
      <dgm:spPr/>
      <dgm:t>
        <a:bodyPr/>
        <a:lstStyle/>
        <a:p>
          <a:pPr rtl="0"/>
          <a:r>
            <a:rPr lang="en-US" sz="2400" dirty="0" smtClean="0">
              <a:latin typeface="+mj-lt"/>
            </a:rPr>
            <a:t>Some students may join in on the bullying and harassment. </a:t>
          </a:r>
          <a:endParaRPr lang="en-US" sz="2400" dirty="0">
            <a:latin typeface="+mj-lt"/>
          </a:endParaRPr>
        </a:p>
      </dgm:t>
    </dgm:pt>
    <dgm:pt modelId="{103516ED-0058-49F1-B4EB-32DCC5D98E62}" type="parTrans" cxnId="{76B57CCF-9D89-4432-88EE-E2AE2CACF721}">
      <dgm:prSet/>
      <dgm:spPr/>
      <dgm:t>
        <a:bodyPr/>
        <a:lstStyle/>
        <a:p>
          <a:endParaRPr lang="en-US"/>
        </a:p>
      </dgm:t>
    </dgm:pt>
    <dgm:pt modelId="{1344DDAB-0812-4109-8BDD-2751828D89B7}" type="sibTrans" cxnId="{76B57CCF-9D89-4432-88EE-E2AE2CACF721}">
      <dgm:prSet/>
      <dgm:spPr/>
      <dgm:t>
        <a:bodyPr/>
        <a:lstStyle/>
        <a:p>
          <a:endParaRPr lang="en-US"/>
        </a:p>
      </dgm:t>
    </dgm:pt>
    <dgm:pt modelId="{A61A9F71-E1C6-48D4-9380-546EBDB2E616}">
      <dgm:prSet custT="1"/>
      <dgm:spPr/>
      <dgm:t>
        <a:bodyPr/>
        <a:lstStyle/>
        <a:p>
          <a:pPr rtl="0"/>
          <a:r>
            <a:rPr lang="en-US" sz="2400" dirty="0" smtClean="0">
              <a:latin typeface="+mj-lt"/>
            </a:rPr>
            <a:t>Others might worry about becoming the next target, particularly if they share common traits with the victim. </a:t>
          </a:r>
          <a:endParaRPr lang="en-US" sz="2400" dirty="0">
            <a:latin typeface="+mj-lt"/>
          </a:endParaRPr>
        </a:p>
      </dgm:t>
    </dgm:pt>
    <dgm:pt modelId="{588366EE-C40D-4914-86AD-10A01C7B4508}" type="parTrans" cxnId="{4664E208-3796-4247-A632-0001B0F28DF2}">
      <dgm:prSet/>
      <dgm:spPr/>
      <dgm:t>
        <a:bodyPr/>
        <a:lstStyle/>
        <a:p>
          <a:endParaRPr lang="en-US"/>
        </a:p>
      </dgm:t>
    </dgm:pt>
    <dgm:pt modelId="{21C44629-8814-4A10-BB4C-5E464193F12A}" type="sibTrans" cxnId="{4664E208-3796-4247-A632-0001B0F28DF2}">
      <dgm:prSet/>
      <dgm:spPr/>
      <dgm:t>
        <a:bodyPr/>
        <a:lstStyle/>
        <a:p>
          <a:endParaRPr lang="en-US"/>
        </a:p>
      </dgm:t>
    </dgm:pt>
    <dgm:pt modelId="{A2E0AFAE-B974-4232-80FC-36FBC10370A7}">
      <dgm:prSet custT="1"/>
      <dgm:spPr/>
      <dgm:t>
        <a:bodyPr/>
        <a:lstStyle/>
        <a:p>
          <a:pPr rtl="0"/>
          <a:r>
            <a:rPr lang="en-US" sz="2400" dirty="0" smtClean="0">
              <a:latin typeface="+mj-lt"/>
            </a:rPr>
            <a:t>Some students may jeopardize their own well-being to mediate the situation.</a:t>
          </a:r>
          <a:endParaRPr lang="en-US" sz="2400" dirty="0">
            <a:latin typeface="+mj-lt"/>
          </a:endParaRPr>
        </a:p>
      </dgm:t>
    </dgm:pt>
    <dgm:pt modelId="{DDDC88C0-CA8A-418B-8476-73E4906B7167}" type="parTrans" cxnId="{2F53FFAF-2979-494E-ADF5-FDD08DB20565}">
      <dgm:prSet/>
      <dgm:spPr/>
      <dgm:t>
        <a:bodyPr/>
        <a:lstStyle/>
        <a:p>
          <a:endParaRPr lang="en-US"/>
        </a:p>
      </dgm:t>
    </dgm:pt>
    <dgm:pt modelId="{9A3A34FF-7AA1-43FA-A275-575338FB4E27}" type="sibTrans" cxnId="{2F53FFAF-2979-494E-ADF5-FDD08DB20565}">
      <dgm:prSet/>
      <dgm:spPr/>
      <dgm:t>
        <a:bodyPr/>
        <a:lstStyle/>
        <a:p>
          <a:endParaRPr lang="en-US"/>
        </a:p>
      </dgm:t>
    </dgm:pt>
    <dgm:pt modelId="{A63079C3-4A65-44CE-8D9C-920945691341}" type="pres">
      <dgm:prSet presAssocID="{93045A8D-227A-40AE-9920-698E5D24065C}" presName="Name0" presStyleCnt="0">
        <dgm:presLayoutVars>
          <dgm:dir/>
          <dgm:animLvl val="lvl"/>
          <dgm:resizeHandles val="exact"/>
        </dgm:presLayoutVars>
      </dgm:prSet>
      <dgm:spPr/>
      <dgm:t>
        <a:bodyPr/>
        <a:lstStyle/>
        <a:p>
          <a:endParaRPr lang="en-US"/>
        </a:p>
      </dgm:t>
    </dgm:pt>
    <dgm:pt modelId="{9FA9FBA5-0606-4B58-98C5-544677576B26}" type="pres">
      <dgm:prSet presAssocID="{8919284A-B78C-4EA4-91EA-4270443A555A}" presName="composite" presStyleCnt="0"/>
      <dgm:spPr/>
      <dgm:t>
        <a:bodyPr/>
        <a:lstStyle/>
        <a:p>
          <a:endParaRPr lang="en-US"/>
        </a:p>
      </dgm:t>
    </dgm:pt>
    <dgm:pt modelId="{27EA60FF-12D9-407E-924B-FECC3C1A6BE8}" type="pres">
      <dgm:prSet presAssocID="{8919284A-B78C-4EA4-91EA-4270443A555A}" presName="parTx" presStyleLbl="alignNode1" presStyleIdx="0" presStyleCnt="1">
        <dgm:presLayoutVars>
          <dgm:chMax val="0"/>
          <dgm:chPref val="0"/>
          <dgm:bulletEnabled val="1"/>
        </dgm:presLayoutVars>
      </dgm:prSet>
      <dgm:spPr/>
      <dgm:t>
        <a:bodyPr/>
        <a:lstStyle/>
        <a:p>
          <a:endParaRPr lang="en-US"/>
        </a:p>
      </dgm:t>
    </dgm:pt>
    <dgm:pt modelId="{732C5A8E-7A39-4634-9262-1193B29C3C46}" type="pres">
      <dgm:prSet presAssocID="{8919284A-B78C-4EA4-91EA-4270443A555A}" presName="desTx" presStyleLbl="alignAccFollowNode1" presStyleIdx="0" presStyleCnt="1">
        <dgm:presLayoutVars>
          <dgm:bulletEnabled val="1"/>
        </dgm:presLayoutVars>
      </dgm:prSet>
      <dgm:spPr/>
      <dgm:t>
        <a:bodyPr/>
        <a:lstStyle/>
        <a:p>
          <a:endParaRPr lang="en-US"/>
        </a:p>
      </dgm:t>
    </dgm:pt>
  </dgm:ptLst>
  <dgm:cxnLst>
    <dgm:cxn modelId="{2F53FFAF-2979-494E-ADF5-FDD08DB20565}" srcId="{8919284A-B78C-4EA4-91EA-4270443A555A}" destId="{A2E0AFAE-B974-4232-80FC-36FBC10370A7}" srcOrd="3" destOrd="0" parTransId="{DDDC88C0-CA8A-418B-8476-73E4906B7167}" sibTransId="{9A3A34FF-7AA1-43FA-A275-575338FB4E27}"/>
    <dgm:cxn modelId="{C5034DE4-E634-45EC-BA15-59A4B01DA148}" srcId="{8919284A-B78C-4EA4-91EA-4270443A555A}" destId="{1A9DD0FD-1810-4D22-9D13-087F2FB51AD3}" srcOrd="0" destOrd="0" parTransId="{36E1A8DC-7F09-45F4-9113-3D8EA33D3078}" sibTransId="{1BEE8EB2-7915-46B5-8760-2A0F34244944}"/>
    <dgm:cxn modelId="{19ED9A76-EF6E-4165-9B8E-C1E52575B4F2}" type="presOf" srcId="{CB0E9A9E-39D4-4F48-9BBA-4729254C93B5}" destId="{732C5A8E-7A39-4634-9262-1193B29C3C46}" srcOrd="0" destOrd="1" presId="urn:microsoft.com/office/officeart/2005/8/layout/hList1"/>
    <dgm:cxn modelId="{475FD621-1061-481C-B0B4-166C95E1DC2C}" type="presOf" srcId="{1A9DD0FD-1810-4D22-9D13-087F2FB51AD3}" destId="{732C5A8E-7A39-4634-9262-1193B29C3C46}" srcOrd="0" destOrd="0" presId="urn:microsoft.com/office/officeart/2005/8/layout/hList1"/>
    <dgm:cxn modelId="{76B57CCF-9D89-4432-88EE-E2AE2CACF721}" srcId="{8919284A-B78C-4EA4-91EA-4270443A555A}" destId="{CB0E9A9E-39D4-4F48-9BBA-4729254C93B5}" srcOrd="1" destOrd="0" parTransId="{103516ED-0058-49F1-B4EB-32DCC5D98E62}" sibTransId="{1344DDAB-0812-4109-8BDD-2751828D89B7}"/>
    <dgm:cxn modelId="{62567D63-184D-4015-9701-3AF9D16C1EC0}" type="presOf" srcId="{93045A8D-227A-40AE-9920-698E5D24065C}" destId="{A63079C3-4A65-44CE-8D9C-920945691341}" srcOrd="0" destOrd="0" presId="urn:microsoft.com/office/officeart/2005/8/layout/hList1"/>
    <dgm:cxn modelId="{20BD8B4D-DFF9-4BF5-892E-21F4D433A5B0}" srcId="{93045A8D-227A-40AE-9920-698E5D24065C}" destId="{8919284A-B78C-4EA4-91EA-4270443A555A}" srcOrd="0" destOrd="0" parTransId="{97E52CE5-2066-459F-9EEB-181ECAC5BEEA}" sibTransId="{E025F2B0-F8D1-4994-94D2-2796E3E70045}"/>
    <dgm:cxn modelId="{41C87BC1-D5B0-447A-9546-FAE1D14FB61E}" type="presOf" srcId="{8919284A-B78C-4EA4-91EA-4270443A555A}" destId="{27EA60FF-12D9-407E-924B-FECC3C1A6BE8}" srcOrd="0" destOrd="0" presId="urn:microsoft.com/office/officeart/2005/8/layout/hList1"/>
    <dgm:cxn modelId="{8703FDC1-57D7-43AD-B8CA-CFB5DA26295D}" type="presOf" srcId="{A61A9F71-E1C6-48D4-9380-546EBDB2E616}" destId="{732C5A8E-7A39-4634-9262-1193B29C3C46}" srcOrd="0" destOrd="2" presId="urn:microsoft.com/office/officeart/2005/8/layout/hList1"/>
    <dgm:cxn modelId="{0FCBC00F-681F-412F-988F-69A156D185A0}" type="presOf" srcId="{A2E0AFAE-B974-4232-80FC-36FBC10370A7}" destId="{732C5A8E-7A39-4634-9262-1193B29C3C46}" srcOrd="0" destOrd="3" presId="urn:microsoft.com/office/officeart/2005/8/layout/hList1"/>
    <dgm:cxn modelId="{4664E208-3796-4247-A632-0001B0F28DF2}" srcId="{8919284A-B78C-4EA4-91EA-4270443A555A}" destId="{A61A9F71-E1C6-48D4-9380-546EBDB2E616}" srcOrd="2" destOrd="0" parTransId="{588366EE-C40D-4914-86AD-10A01C7B4508}" sibTransId="{21C44629-8814-4A10-BB4C-5E464193F12A}"/>
    <dgm:cxn modelId="{01B15F8B-4EBC-4CC7-8A02-F0EFE4ECA1D3}" type="presParOf" srcId="{A63079C3-4A65-44CE-8D9C-920945691341}" destId="{9FA9FBA5-0606-4B58-98C5-544677576B26}" srcOrd="0" destOrd="0" presId="urn:microsoft.com/office/officeart/2005/8/layout/hList1"/>
    <dgm:cxn modelId="{9670AB1C-F9EF-4836-827B-4B38AC04ECE9}" type="presParOf" srcId="{9FA9FBA5-0606-4B58-98C5-544677576B26}" destId="{27EA60FF-12D9-407E-924B-FECC3C1A6BE8}" srcOrd="0" destOrd="0" presId="urn:microsoft.com/office/officeart/2005/8/layout/hList1"/>
    <dgm:cxn modelId="{4ECECB84-3125-482D-8AE9-2AE596CF4D55}" type="presParOf" srcId="{9FA9FBA5-0606-4B58-98C5-544677576B26}" destId="{732C5A8E-7A39-4634-9262-1193B29C3C4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E36CBC-D3A5-4C67-A7B1-BF7E203A4F03}" type="doc">
      <dgm:prSet loTypeId="urn:microsoft.com/office/officeart/2005/8/layout/pList1#1" loCatId="picture" qsTypeId="urn:microsoft.com/office/officeart/2005/8/quickstyle/simple1" qsCatId="simple" csTypeId="urn:microsoft.com/office/officeart/2005/8/colors/accent1_2" csCatId="accent1" phldr="1"/>
      <dgm:spPr/>
      <dgm:t>
        <a:bodyPr/>
        <a:lstStyle/>
        <a:p>
          <a:endParaRPr lang="en-US"/>
        </a:p>
      </dgm:t>
    </dgm:pt>
    <dgm:pt modelId="{C5A43887-5179-498E-AF35-DA7C833D7B2C}">
      <dgm:prSet phldrT="[Text]"/>
      <dgm:spPr/>
      <dgm:t>
        <a:bodyPr/>
        <a:lstStyle/>
        <a:p>
          <a:r>
            <a:rPr lang="en-US" dirty="0" smtClean="0">
              <a:latin typeface="+mj-lt"/>
            </a:rPr>
            <a:t>VERBAL</a:t>
          </a:r>
          <a:endParaRPr lang="en-US" dirty="0">
            <a:latin typeface="+mj-lt"/>
          </a:endParaRPr>
        </a:p>
      </dgm:t>
    </dgm:pt>
    <dgm:pt modelId="{028E8B33-2D42-4B14-AF30-F79669812230}" type="parTrans" cxnId="{CF683B82-11D5-4B28-BE9A-36597529F29B}">
      <dgm:prSet/>
      <dgm:spPr/>
      <dgm:t>
        <a:bodyPr/>
        <a:lstStyle/>
        <a:p>
          <a:endParaRPr lang="en-US"/>
        </a:p>
      </dgm:t>
    </dgm:pt>
    <dgm:pt modelId="{8C39FDA5-3DFD-4C6C-B82A-8D4AF210489A}" type="sibTrans" cxnId="{CF683B82-11D5-4B28-BE9A-36597529F29B}">
      <dgm:prSet/>
      <dgm:spPr/>
      <dgm:t>
        <a:bodyPr/>
        <a:lstStyle/>
        <a:p>
          <a:endParaRPr lang="en-US"/>
        </a:p>
      </dgm:t>
    </dgm:pt>
    <dgm:pt modelId="{9FF8607E-0EEF-4402-B639-F9850CB90079}">
      <dgm:prSet phldrT="[Text]"/>
      <dgm:spPr/>
      <dgm:t>
        <a:bodyPr/>
        <a:lstStyle/>
        <a:p>
          <a:r>
            <a:rPr lang="en-US" dirty="0" smtClean="0">
              <a:latin typeface="+mj-lt"/>
            </a:rPr>
            <a:t>RELATIONAL</a:t>
          </a:r>
          <a:endParaRPr lang="en-US" dirty="0">
            <a:latin typeface="+mj-lt"/>
          </a:endParaRPr>
        </a:p>
      </dgm:t>
    </dgm:pt>
    <dgm:pt modelId="{F4D147C9-2D0E-4AB9-9FFA-E7130E3489D8}" type="parTrans" cxnId="{84A61997-1FC8-4557-83A3-9211FBA0FA0B}">
      <dgm:prSet/>
      <dgm:spPr/>
      <dgm:t>
        <a:bodyPr/>
        <a:lstStyle/>
        <a:p>
          <a:endParaRPr lang="en-US"/>
        </a:p>
      </dgm:t>
    </dgm:pt>
    <dgm:pt modelId="{970D2AD5-1284-4494-9135-A4A2C85B72CA}" type="sibTrans" cxnId="{84A61997-1FC8-4557-83A3-9211FBA0FA0B}">
      <dgm:prSet/>
      <dgm:spPr/>
      <dgm:t>
        <a:bodyPr/>
        <a:lstStyle/>
        <a:p>
          <a:endParaRPr lang="en-US"/>
        </a:p>
      </dgm:t>
    </dgm:pt>
    <dgm:pt modelId="{D8D96D79-C730-44AD-9C6A-971A4D163C92}">
      <dgm:prSet phldrT="[Text]"/>
      <dgm:spPr/>
      <dgm:t>
        <a:bodyPr/>
        <a:lstStyle/>
        <a:p>
          <a:r>
            <a:rPr lang="en-US" dirty="0" smtClean="0">
              <a:latin typeface="+mj-lt"/>
            </a:rPr>
            <a:t>PROPERTY</a:t>
          </a:r>
          <a:endParaRPr lang="en-US" dirty="0">
            <a:latin typeface="+mj-lt"/>
          </a:endParaRPr>
        </a:p>
      </dgm:t>
    </dgm:pt>
    <dgm:pt modelId="{0E591E67-DD27-468D-969B-302AA41C1ECA}" type="parTrans" cxnId="{19FF5644-AA02-42FE-A5BA-53E34AA827EA}">
      <dgm:prSet/>
      <dgm:spPr/>
      <dgm:t>
        <a:bodyPr/>
        <a:lstStyle/>
        <a:p>
          <a:endParaRPr lang="en-US"/>
        </a:p>
      </dgm:t>
    </dgm:pt>
    <dgm:pt modelId="{73CEEF19-C383-4887-B568-A7C9085327DB}" type="sibTrans" cxnId="{19FF5644-AA02-42FE-A5BA-53E34AA827EA}">
      <dgm:prSet/>
      <dgm:spPr/>
      <dgm:t>
        <a:bodyPr/>
        <a:lstStyle/>
        <a:p>
          <a:endParaRPr lang="en-US"/>
        </a:p>
      </dgm:t>
    </dgm:pt>
    <dgm:pt modelId="{A9AD19FE-1728-4043-80F9-9CB4760C2671}">
      <dgm:prSet phldrT="[Text]"/>
      <dgm:spPr/>
      <dgm:t>
        <a:bodyPr/>
        <a:lstStyle/>
        <a:p>
          <a:r>
            <a:rPr lang="en-US" dirty="0" smtClean="0">
              <a:latin typeface="+mj-lt"/>
            </a:rPr>
            <a:t>PHYSICAL</a:t>
          </a:r>
          <a:endParaRPr lang="en-US" dirty="0">
            <a:latin typeface="+mj-lt"/>
          </a:endParaRPr>
        </a:p>
      </dgm:t>
    </dgm:pt>
    <dgm:pt modelId="{37F379FB-3D65-409F-8865-A04D169DFC53}" type="parTrans" cxnId="{5248DF5F-D678-4683-8C00-1C73C3403252}">
      <dgm:prSet/>
      <dgm:spPr/>
      <dgm:t>
        <a:bodyPr/>
        <a:lstStyle/>
        <a:p>
          <a:endParaRPr lang="en-US"/>
        </a:p>
      </dgm:t>
    </dgm:pt>
    <dgm:pt modelId="{A62E40D6-5010-4F57-8182-2D1946C47966}" type="sibTrans" cxnId="{5248DF5F-D678-4683-8C00-1C73C3403252}">
      <dgm:prSet/>
      <dgm:spPr/>
      <dgm:t>
        <a:bodyPr/>
        <a:lstStyle/>
        <a:p>
          <a:endParaRPr lang="en-US"/>
        </a:p>
      </dgm:t>
    </dgm:pt>
    <dgm:pt modelId="{64BD1DB2-791B-477E-A3CB-BB61F86E44E4}">
      <dgm:prSet phldrT="[Text]"/>
      <dgm:spPr/>
      <dgm:t>
        <a:bodyPr/>
        <a:lstStyle/>
        <a:p>
          <a:r>
            <a:rPr lang="en-US" dirty="0" smtClean="0">
              <a:latin typeface="+mj-lt"/>
            </a:rPr>
            <a:t>CYBER</a:t>
          </a:r>
          <a:endParaRPr lang="en-US" dirty="0">
            <a:latin typeface="+mj-lt"/>
          </a:endParaRPr>
        </a:p>
      </dgm:t>
    </dgm:pt>
    <dgm:pt modelId="{115BEED4-0312-4196-BE2F-C2C22D9B7A87}" type="parTrans" cxnId="{2148A996-02C2-41B0-88C0-250E555A593D}">
      <dgm:prSet/>
      <dgm:spPr/>
      <dgm:t>
        <a:bodyPr/>
        <a:lstStyle/>
        <a:p>
          <a:endParaRPr lang="en-US"/>
        </a:p>
      </dgm:t>
    </dgm:pt>
    <dgm:pt modelId="{447C2D74-52AE-469E-AF7E-38AFDC221BDF}" type="sibTrans" cxnId="{2148A996-02C2-41B0-88C0-250E555A593D}">
      <dgm:prSet/>
      <dgm:spPr/>
      <dgm:t>
        <a:bodyPr/>
        <a:lstStyle/>
        <a:p>
          <a:endParaRPr lang="en-US"/>
        </a:p>
      </dgm:t>
    </dgm:pt>
    <dgm:pt modelId="{E24D2DB2-9BE2-415D-AD4C-C8E45C1A8F62}" type="pres">
      <dgm:prSet presAssocID="{17E36CBC-D3A5-4C67-A7B1-BF7E203A4F03}" presName="Name0" presStyleCnt="0">
        <dgm:presLayoutVars>
          <dgm:dir/>
          <dgm:resizeHandles val="exact"/>
        </dgm:presLayoutVars>
      </dgm:prSet>
      <dgm:spPr/>
      <dgm:t>
        <a:bodyPr/>
        <a:lstStyle/>
        <a:p>
          <a:endParaRPr lang="en-US"/>
        </a:p>
      </dgm:t>
    </dgm:pt>
    <dgm:pt modelId="{F3300916-5F5B-4744-B1C0-5671C8FBE76A}" type="pres">
      <dgm:prSet presAssocID="{C5A43887-5179-498E-AF35-DA7C833D7B2C}" presName="compNode" presStyleCnt="0"/>
      <dgm:spPr/>
    </dgm:pt>
    <dgm:pt modelId="{89D81D25-797B-4E27-BBE1-D9A5BEE8CC47}" type="pres">
      <dgm:prSet presAssocID="{C5A43887-5179-498E-AF35-DA7C833D7B2C}" presName="pictRect" presStyleLbl="node1" presStyleIdx="0" presStyleCnt="5"/>
      <dgm:spPr>
        <a:blipFill rotWithShape="1">
          <a:blip xmlns:r="http://schemas.openxmlformats.org/officeDocument/2006/relationships" r:embed="rId1"/>
          <a:stretch>
            <a:fillRect/>
          </a:stretch>
        </a:blipFill>
      </dgm:spPr>
      <dgm:t>
        <a:bodyPr/>
        <a:lstStyle/>
        <a:p>
          <a:endParaRPr lang="en-US"/>
        </a:p>
      </dgm:t>
    </dgm:pt>
    <dgm:pt modelId="{21AF44F5-3052-44BB-A176-86C288EE720E}" type="pres">
      <dgm:prSet presAssocID="{C5A43887-5179-498E-AF35-DA7C833D7B2C}" presName="textRect" presStyleLbl="revTx" presStyleIdx="0" presStyleCnt="5">
        <dgm:presLayoutVars>
          <dgm:bulletEnabled val="1"/>
        </dgm:presLayoutVars>
      </dgm:prSet>
      <dgm:spPr/>
      <dgm:t>
        <a:bodyPr/>
        <a:lstStyle/>
        <a:p>
          <a:endParaRPr lang="en-US"/>
        </a:p>
      </dgm:t>
    </dgm:pt>
    <dgm:pt modelId="{5B94550F-145F-42D3-97D7-8878B4274FDC}" type="pres">
      <dgm:prSet presAssocID="{8C39FDA5-3DFD-4C6C-B82A-8D4AF210489A}" presName="sibTrans" presStyleLbl="sibTrans2D1" presStyleIdx="0" presStyleCnt="0"/>
      <dgm:spPr/>
      <dgm:t>
        <a:bodyPr/>
        <a:lstStyle/>
        <a:p>
          <a:endParaRPr lang="en-US"/>
        </a:p>
      </dgm:t>
    </dgm:pt>
    <dgm:pt modelId="{D973F039-908A-43B1-98E0-FCC013AA0022}" type="pres">
      <dgm:prSet presAssocID="{A9AD19FE-1728-4043-80F9-9CB4760C2671}" presName="compNode" presStyleCnt="0"/>
      <dgm:spPr/>
    </dgm:pt>
    <dgm:pt modelId="{31FEAD7C-F916-43E8-B314-0711628AC321}" type="pres">
      <dgm:prSet presAssocID="{A9AD19FE-1728-4043-80F9-9CB4760C2671}" presName="pictRect" presStyleLbl="node1" presStyleIdx="1" presStyleCnt="5"/>
      <dgm:spPr>
        <a:blipFill rotWithShape="1">
          <a:blip xmlns:r="http://schemas.openxmlformats.org/officeDocument/2006/relationships" r:embed="rId2"/>
          <a:stretch>
            <a:fillRect/>
          </a:stretch>
        </a:blipFill>
      </dgm:spPr>
      <dgm:t>
        <a:bodyPr/>
        <a:lstStyle/>
        <a:p>
          <a:endParaRPr lang="en-US"/>
        </a:p>
      </dgm:t>
    </dgm:pt>
    <dgm:pt modelId="{B774DF36-CEBE-4255-BB08-3EEC0588AEFD}" type="pres">
      <dgm:prSet presAssocID="{A9AD19FE-1728-4043-80F9-9CB4760C2671}" presName="textRect" presStyleLbl="revTx" presStyleIdx="1" presStyleCnt="5">
        <dgm:presLayoutVars>
          <dgm:bulletEnabled val="1"/>
        </dgm:presLayoutVars>
      </dgm:prSet>
      <dgm:spPr/>
      <dgm:t>
        <a:bodyPr/>
        <a:lstStyle/>
        <a:p>
          <a:endParaRPr lang="en-US"/>
        </a:p>
      </dgm:t>
    </dgm:pt>
    <dgm:pt modelId="{3768F940-8A4C-4D05-9D27-2F4FB178C8D6}" type="pres">
      <dgm:prSet presAssocID="{A62E40D6-5010-4F57-8182-2D1946C47966}" presName="sibTrans" presStyleLbl="sibTrans2D1" presStyleIdx="0" presStyleCnt="0"/>
      <dgm:spPr/>
      <dgm:t>
        <a:bodyPr/>
        <a:lstStyle/>
        <a:p>
          <a:endParaRPr lang="en-US"/>
        </a:p>
      </dgm:t>
    </dgm:pt>
    <dgm:pt modelId="{33F9DC19-872F-4AEF-A17C-BBECFEB92965}" type="pres">
      <dgm:prSet presAssocID="{9FF8607E-0EEF-4402-B639-F9850CB90079}" presName="compNode" presStyleCnt="0"/>
      <dgm:spPr/>
    </dgm:pt>
    <dgm:pt modelId="{7CF27598-046D-44E2-92ED-E4A7335CF1C0}" type="pres">
      <dgm:prSet presAssocID="{9FF8607E-0EEF-4402-B639-F9850CB90079}" presName="pictRect" presStyleLbl="node1" presStyleIdx="2" presStyleCnt="5"/>
      <dgm:spPr>
        <a:blipFill rotWithShape="1">
          <a:blip xmlns:r="http://schemas.openxmlformats.org/officeDocument/2006/relationships" r:embed="rId3"/>
          <a:stretch>
            <a:fillRect/>
          </a:stretch>
        </a:blipFill>
      </dgm:spPr>
      <dgm:t>
        <a:bodyPr/>
        <a:lstStyle/>
        <a:p>
          <a:endParaRPr lang="en-US"/>
        </a:p>
      </dgm:t>
    </dgm:pt>
    <dgm:pt modelId="{F3CD9558-A71E-401E-92A2-978A0A45ABC8}" type="pres">
      <dgm:prSet presAssocID="{9FF8607E-0EEF-4402-B639-F9850CB90079}" presName="textRect" presStyleLbl="revTx" presStyleIdx="2" presStyleCnt="5">
        <dgm:presLayoutVars>
          <dgm:bulletEnabled val="1"/>
        </dgm:presLayoutVars>
      </dgm:prSet>
      <dgm:spPr/>
      <dgm:t>
        <a:bodyPr/>
        <a:lstStyle/>
        <a:p>
          <a:endParaRPr lang="en-US"/>
        </a:p>
      </dgm:t>
    </dgm:pt>
    <dgm:pt modelId="{AC106427-1012-4174-B1F6-0CC221D4970A}" type="pres">
      <dgm:prSet presAssocID="{970D2AD5-1284-4494-9135-A4A2C85B72CA}" presName="sibTrans" presStyleLbl="sibTrans2D1" presStyleIdx="0" presStyleCnt="0"/>
      <dgm:spPr/>
      <dgm:t>
        <a:bodyPr/>
        <a:lstStyle/>
        <a:p>
          <a:endParaRPr lang="en-US"/>
        </a:p>
      </dgm:t>
    </dgm:pt>
    <dgm:pt modelId="{E3E7E917-C80B-4EAB-9DBB-F75BEC5217B3}" type="pres">
      <dgm:prSet presAssocID="{D8D96D79-C730-44AD-9C6A-971A4D163C92}" presName="compNode" presStyleCnt="0"/>
      <dgm:spPr/>
    </dgm:pt>
    <dgm:pt modelId="{4E286019-F6A4-42E6-A0F8-648DF27DD1AB}" type="pres">
      <dgm:prSet presAssocID="{D8D96D79-C730-44AD-9C6A-971A4D163C92}" presName="pictRect" presStyleLbl="node1" presStyleIdx="3" presStyleCnt="5"/>
      <dgm:spPr>
        <a:blipFill rotWithShape="1">
          <a:blip xmlns:r="http://schemas.openxmlformats.org/officeDocument/2006/relationships" r:embed="rId4"/>
          <a:stretch>
            <a:fillRect/>
          </a:stretch>
        </a:blipFill>
      </dgm:spPr>
      <dgm:t>
        <a:bodyPr/>
        <a:lstStyle/>
        <a:p>
          <a:endParaRPr lang="en-US"/>
        </a:p>
      </dgm:t>
    </dgm:pt>
    <dgm:pt modelId="{9381F578-34D9-4C5E-841C-9F81D89F4D3A}" type="pres">
      <dgm:prSet presAssocID="{D8D96D79-C730-44AD-9C6A-971A4D163C92}" presName="textRect" presStyleLbl="revTx" presStyleIdx="3" presStyleCnt="5">
        <dgm:presLayoutVars>
          <dgm:bulletEnabled val="1"/>
        </dgm:presLayoutVars>
      </dgm:prSet>
      <dgm:spPr/>
      <dgm:t>
        <a:bodyPr/>
        <a:lstStyle/>
        <a:p>
          <a:endParaRPr lang="en-US"/>
        </a:p>
      </dgm:t>
    </dgm:pt>
    <dgm:pt modelId="{4B6D5B0C-213C-4D07-9068-FFBFAE0D91E8}" type="pres">
      <dgm:prSet presAssocID="{73CEEF19-C383-4887-B568-A7C9085327DB}" presName="sibTrans" presStyleLbl="sibTrans2D1" presStyleIdx="0" presStyleCnt="0"/>
      <dgm:spPr/>
      <dgm:t>
        <a:bodyPr/>
        <a:lstStyle/>
        <a:p>
          <a:endParaRPr lang="en-US"/>
        </a:p>
      </dgm:t>
    </dgm:pt>
    <dgm:pt modelId="{666DAE1A-1ABD-4235-9E4F-092B2FB14BF1}" type="pres">
      <dgm:prSet presAssocID="{64BD1DB2-791B-477E-A3CB-BB61F86E44E4}" presName="compNode" presStyleCnt="0"/>
      <dgm:spPr/>
    </dgm:pt>
    <dgm:pt modelId="{2C5080D0-4AC6-4318-8C88-0455FFEA0778}" type="pres">
      <dgm:prSet presAssocID="{64BD1DB2-791B-477E-A3CB-BB61F86E44E4}" presName="pictRect" presStyleLbl="node1" presStyleIdx="4" presStyleCnt="5"/>
      <dgm:spPr>
        <a:blipFill rotWithShape="1">
          <a:blip xmlns:r="http://schemas.openxmlformats.org/officeDocument/2006/relationships" r:embed="rId5"/>
          <a:stretch>
            <a:fillRect/>
          </a:stretch>
        </a:blipFill>
      </dgm:spPr>
      <dgm:t>
        <a:bodyPr/>
        <a:lstStyle/>
        <a:p>
          <a:endParaRPr lang="en-US"/>
        </a:p>
      </dgm:t>
    </dgm:pt>
    <dgm:pt modelId="{BB60A85F-3417-47A9-A32B-6F85B730F92A}" type="pres">
      <dgm:prSet presAssocID="{64BD1DB2-791B-477E-A3CB-BB61F86E44E4}" presName="textRect" presStyleLbl="revTx" presStyleIdx="4" presStyleCnt="5">
        <dgm:presLayoutVars>
          <dgm:bulletEnabled val="1"/>
        </dgm:presLayoutVars>
      </dgm:prSet>
      <dgm:spPr/>
      <dgm:t>
        <a:bodyPr/>
        <a:lstStyle/>
        <a:p>
          <a:endParaRPr lang="en-US"/>
        </a:p>
      </dgm:t>
    </dgm:pt>
  </dgm:ptLst>
  <dgm:cxnLst>
    <dgm:cxn modelId="{BC59B3B4-9C9A-4F49-80B1-76F8967631E7}" type="presOf" srcId="{970D2AD5-1284-4494-9135-A4A2C85B72CA}" destId="{AC106427-1012-4174-B1F6-0CC221D4970A}" srcOrd="0" destOrd="0" presId="urn:microsoft.com/office/officeart/2005/8/layout/pList1#1"/>
    <dgm:cxn modelId="{2148A996-02C2-41B0-88C0-250E555A593D}" srcId="{17E36CBC-D3A5-4C67-A7B1-BF7E203A4F03}" destId="{64BD1DB2-791B-477E-A3CB-BB61F86E44E4}" srcOrd="4" destOrd="0" parTransId="{115BEED4-0312-4196-BE2F-C2C22D9B7A87}" sibTransId="{447C2D74-52AE-469E-AF7E-38AFDC221BDF}"/>
    <dgm:cxn modelId="{84A61997-1FC8-4557-83A3-9211FBA0FA0B}" srcId="{17E36CBC-D3A5-4C67-A7B1-BF7E203A4F03}" destId="{9FF8607E-0EEF-4402-B639-F9850CB90079}" srcOrd="2" destOrd="0" parTransId="{F4D147C9-2D0E-4AB9-9FFA-E7130E3489D8}" sibTransId="{970D2AD5-1284-4494-9135-A4A2C85B72CA}"/>
    <dgm:cxn modelId="{5248DF5F-D678-4683-8C00-1C73C3403252}" srcId="{17E36CBC-D3A5-4C67-A7B1-BF7E203A4F03}" destId="{A9AD19FE-1728-4043-80F9-9CB4760C2671}" srcOrd="1" destOrd="0" parTransId="{37F379FB-3D65-409F-8865-A04D169DFC53}" sibTransId="{A62E40D6-5010-4F57-8182-2D1946C47966}"/>
    <dgm:cxn modelId="{24583D1C-875F-475A-97F5-74CA8F581C18}" type="presOf" srcId="{64BD1DB2-791B-477E-A3CB-BB61F86E44E4}" destId="{BB60A85F-3417-47A9-A32B-6F85B730F92A}" srcOrd="0" destOrd="0" presId="urn:microsoft.com/office/officeart/2005/8/layout/pList1#1"/>
    <dgm:cxn modelId="{59FFCC1B-E746-4402-8234-129CB17CE328}" type="presOf" srcId="{A62E40D6-5010-4F57-8182-2D1946C47966}" destId="{3768F940-8A4C-4D05-9D27-2F4FB178C8D6}" srcOrd="0" destOrd="0" presId="urn:microsoft.com/office/officeart/2005/8/layout/pList1#1"/>
    <dgm:cxn modelId="{AAA87FB7-9C2C-4A85-887F-490B09AE0997}" type="presOf" srcId="{A9AD19FE-1728-4043-80F9-9CB4760C2671}" destId="{B774DF36-CEBE-4255-BB08-3EEC0588AEFD}" srcOrd="0" destOrd="0" presId="urn:microsoft.com/office/officeart/2005/8/layout/pList1#1"/>
    <dgm:cxn modelId="{933E20EB-89F7-4505-8006-F4B17F84CDC3}" type="presOf" srcId="{D8D96D79-C730-44AD-9C6A-971A4D163C92}" destId="{9381F578-34D9-4C5E-841C-9F81D89F4D3A}" srcOrd="0" destOrd="0" presId="urn:microsoft.com/office/officeart/2005/8/layout/pList1#1"/>
    <dgm:cxn modelId="{695539A0-31BB-4CD0-98B3-53FD33D85047}" type="presOf" srcId="{73CEEF19-C383-4887-B568-A7C9085327DB}" destId="{4B6D5B0C-213C-4D07-9068-FFBFAE0D91E8}" srcOrd="0" destOrd="0" presId="urn:microsoft.com/office/officeart/2005/8/layout/pList1#1"/>
    <dgm:cxn modelId="{CF683B82-11D5-4B28-BE9A-36597529F29B}" srcId="{17E36CBC-D3A5-4C67-A7B1-BF7E203A4F03}" destId="{C5A43887-5179-498E-AF35-DA7C833D7B2C}" srcOrd="0" destOrd="0" parTransId="{028E8B33-2D42-4B14-AF30-F79669812230}" sibTransId="{8C39FDA5-3DFD-4C6C-B82A-8D4AF210489A}"/>
    <dgm:cxn modelId="{27D5AE06-F8BF-44A9-8620-834510B22138}" type="presOf" srcId="{17E36CBC-D3A5-4C67-A7B1-BF7E203A4F03}" destId="{E24D2DB2-9BE2-415D-AD4C-C8E45C1A8F62}" srcOrd="0" destOrd="0" presId="urn:microsoft.com/office/officeart/2005/8/layout/pList1#1"/>
    <dgm:cxn modelId="{19FF5644-AA02-42FE-A5BA-53E34AA827EA}" srcId="{17E36CBC-D3A5-4C67-A7B1-BF7E203A4F03}" destId="{D8D96D79-C730-44AD-9C6A-971A4D163C92}" srcOrd="3" destOrd="0" parTransId="{0E591E67-DD27-468D-969B-302AA41C1ECA}" sibTransId="{73CEEF19-C383-4887-B568-A7C9085327DB}"/>
    <dgm:cxn modelId="{46DB309B-4812-4B9A-ABC1-5B618197D77D}" type="presOf" srcId="{C5A43887-5179-498E-AF35-DA7C833D7B2C}" destId="{21AF44F5-3052-44BB-A176-86C288EE720E}" srcOrd="0" destOrd="0" presId="urn:microsoft.com/office/officeart/2005/8/layout/pList1#1"/>
    <dgm:cxn modelId="{D90042B7-5100-421B-9373-DE8A8205B851}" type="presOf" srcId="{8C39FDA5-3DFD-4C6C-B82A-8D4AF210489A}" destId="{5B94550F-145F-42D3-97D7-8878B4274FDC}" srcOrd="0" destOrd="0" presId="urn:microsoft.com/office/officeart/2005/8/layout/pList1#1"/>
    <dgm:cxn modelId="{4B255E4C-8A80-4E69-A697-0A26DF7097EE}" type="presOf" srcId="{9FF8607E-0EEF-4402-B639-F9850CB90079}" destId="{F3CD9558-A71E-401E-92A2-978A0A45ABC8}" srcOrd="0" destOrd="0" presId="urn:microsoft.com/office/officeart/2005/8/layout/pList1#1"/>
    <dgm:cxn modelId="{728F3745-492F-408C-9901-9E5B0EEEB063}" type="presParOf" srcId="{E24D2DB2-9BE2-415D-AD4C-C8E45C1A8F62}" destId="{F3300916-5F5B-4744-B1C0-5671C8FBE76A}" srcOrd="0" destOrd="0" presId="urn:microsoft.com/office/officeart/2005/8/layout/pList1#1"/>
    <dgm:cxn modelId="{4DA07699-F72F-4B02-8246-4237C83BC6E0}" type="presParOf" srcId="{F3300916-5F5B-4744-B1C0-5671C8FBE76A}" destId="{89D81D25-797B-4E27-BBE1-D9A5BEE8CC47}" srcOrd="0" destOrd="0" presId="urn:microsoft.com/office/officeart/2005/8/layout/pList1#1"/>
    <dgm:cxn modelId="{2A2B8191-38B7-4430-9CD9-A5552EE1AC7C}" type="presParOf" srcId="{F3300916-5F5B-4744-B1C0-5671C8FBE76A}" destId="{21AF44F5-3052-44BB-A176-86C288EE720E}" srcOrd="1" destOrd="0" presId="urn:microsoft.com/office/officeart/2005/8/layout/pList1#1"/>
    <dgm:cxn modelId="{0E1ACF97-8FFE-4B4B-8A6B-C8A2D5BBAE28}" type="presParOf" srcId="{E24D2DB2-9BE2-415D-AD4C-C8E45C1A8F62}" destId="{5B94550F-145F-42D3-97D7-8878B4274FDC}" srcOrd="1" destOrd="0" presId="urn:microsoft.com/office/officeart/2005/8/layout/pList1#1"/>
    <dgm:cxn modelId="{315AC353-81DB-4C6A-A698-D74E735D89BA}" type="presParOf" srcId="{E24D2DB2-9BE2-415D-AD4C-C8E45C1A8F62}" destId="{D973F039-908A-43B1-98E0-FCC013AA0022}" srcOrd="2" destOrd="0" presId="urn:microsoft.com/office/officeart/2005/8/layout/pList1#1"/>
    <dgm:cxn modelId="{54CE1DCC-71BB-478B-BE36-91993CA817E4}" type="presParOf" srcId="{D973F039-908A-43B1-98E0-FCC013AA0022}" destId="{31FEAD7C-F916-43E8-B314-0711628AC321}" srcOrd="0" destOrd="0" presId="urn:microsoft.com/office/officeart/2005/8/layout/pList1#1"/>
    <dgm:cxn modelId="{0D63C69E-511D-4A51-823B-C0372BC25C0D}" type="presParOf" srcId="{D973F039-908A-43B1-98E0-FCC013AA0022}" destId="{B774DF36-CEBE-4255-BB08-3EEC0588AEFD}" srcOrd="1" destOrd="0" presId="urn:microsoft.com/office/officeart/2005/8/layout/pList1#1"/>
    <dgm:cxn modelId="{879E24B2-F261-4FDD-AADD-DC0E8E95A8A4}" type="presParOf" srcId="{E24D2DB2-9BE2-415D-AD4C-C8E45C1A8F62}" destId="{3768F940-8A4C-4D05-9D27-2F4FB178C8D6}" srcOrd="3" destOrd="0" presId="urn:microsoft.com/office/officeart/2005/8/layout/pList1#1"/>
    <dgm:cxn modelId="{91F9ACA6-219C-4769-BFB9-000F8B17E84E}" type="presParOf" srcId="{E24D2DB2-9BE2-415D-AD4C-C8E45C1A8F62}" destId="{33F9DC19-872F-4AEF-A17C-BBECFEB92965}" srcOrd="4" destOrd="0" presId="urn:microsoft.com/office/officeart/2005/8/layout/pList1#1"/>
    <dgm:cxn modelId="{66021F7E-C2B8-45BA-A027-3DD73451FF93}" type="presParOf" srcId="{33F9DC19-872F-4AEF-A17C-BBECFEB92965}" destId="{7CF27598-046D-44E2-92ED-E4A7335CF1C0}" srcOrd="0" destOrd="0" presId="urn:microsoft.com/office/officeart/2005/8/layout/pList1#1"/>
    <dgm:cxn modelId="{F5890E78-C92C-4690-80D3-3B76D9D91AD1}" type="presParOf" srcId="{33F9DC19-872F-4AEF-A17C-BBECFEB92965}" destId="{F3CD9558-A71E-401E-92A2-978A0A45ABC8}" srcOrd="1" destOrd="0" presId="urn:microsoft.com/office/officeart/2005/8/layout/pList1#1"/>
    <dgm:cxn modelId="{1899F3F4-6043-456F-BC2F-A5C739868962}" type="presParOf" srcId="{E24D2DB2-9BE2-415D-AD4C-C8E45C1A8F62}" destId="{AC106427-1012-4174-B1F6-0CC221D4970A}" srcOrd="5" destOrd="0" presId="urn:microsoft.com/office/officeart/2005/8/layout/pList1#1"/>
    <dgm:cxn modelId="{3B7F506A-6677-4DC0-9543-B925B2C88F73}" type="presParOf" srcId="{E24D2DB2-9BE2-415D-AD4C-C8E45C1A8F62}" destId="{E3E7E917-C80B-4EAB-9DBB-F75BEC5217B3}" srcOrd="6" destOrd="0" presId="urn:microsoft.com/office/officeart/2005/8/layout/pList1#1"/>
    <dgm:cxn modelId="{BA42854C-0E85-4F40-8AA9-9D67D6C0186D}" type="presParOf" srcId="{E3E7E917-C80B-4EAB-9DBB-F75BEC5217B3}" destId="{4E286019-F6A4-42E6-A0F8-648DF27DD1AB}" srcOrd="0" destOrd="0" presId="urn:microsoft.com/office/officeart/2005/8/layout/pList1#1"/>
    <dgm:cxn modelId="{8F733883-530D-423E-8367-4CA09F1BCB42}" type="presParOf" srcId="{E3E7E917-C80B-4EAB-9DBB-F75BEC5217B3}" destId="{9381F578-34D9-4C5E-841C-9F81D89F4D3A}" srcOrd="1" destOrd="0" presId="urn:microsoft.com/office/officeart/2005/8/layout/pList1#1"/>
    <dgm:cxn modelId="{F4C15DAA-36EF-497A-850E-51776B08C56B}" type="presParOf" srcId="{E24D2DB2-9BE2-415D-AD4C-C8E45C1A8F62}" destId="{4B6D5B0C-213C-4D07-9068-FFBFAE0D91E8}" srcOrd="7" destOrd="0" presId="urn:microsoft.com/office/officeart/2005/8/layout/pList1#1"/>
    <dgm:cxn modelId="{B88DB2AC-D3A1-45C5-AC75-E36FAFFBCFA9}" type="presParOf" srcId="{E24D2DB2-9BE2-415D-AD4C-C8E45C1A8F62}" destId="{666DAE1A-1ABD-4235-9E4F-092B2FB14BF1}" srcOrd="8" destOrd="0" presId="urn:microsoft.com/office/officeart/2005/8/layout/pList1#1"/>
    <dgm:cxn modelId="{BBAC0D24-C6D0-4B26-A8F8-947FCBBBB10B}" type="presParOf" srcId="{666DAE1A-1ABD-4235-9E4F-092B2FB14BF1}" destId="{2C5080D0-4AC6-4318-8C88-0455FFEA0778}" srcOrd="0" destOrd="0" presId="urn:microsoft.com/office/officeart/2005/8/layout/pList1#1"/>
    <dgm:cxn modelId="{A7F25E9C-A437-48E7-B36A-43BBEE159521}" type="presParOf" srcId="{666DAE1A-1ABD-4235-9E4F-092B2FB14BF1}" destId="{BB60A85F-3417-47A9-A32B-6F85B730F92A}" srcOrd="1" destOrd="0" presId="urn:microsoft.com/office/officeart/2005/8/layout/p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88FBAB-56F9-4CF6-98E9-3DF63704FF98}" type="doc">
      <dgm:prSet loTypeId="urn:microsoft.com/office/officeart/2008/layout/HexagonCluster" loCatId="relationship" qsTypeId="urn:microsoft.com/office/officeart/2005/8/quickstyle/simple1" qsCatId="simple" csTypeId="urn:microsoft.com/office/officeart/2005/8/colors/accent1_1" csCatId="accent1" phldr="1"/>
      <dgm:spPr/>
      <dgm:t>
        <a:bodyPr/>
        <a:lstStyle/>
        <a:p>
          <a:endParaRPr lang="en-US"/>
        </a:p>
      </dgm:t>
    </dgm:pt>
    <dgm:pt modelId="{5EB19655-A489-40F9-86CA-521DB1EF01D1}">
      <dgm:prSet/>
      <dgm:spPr/>
      <dgm:t>
        <a:bodyPr/>
        <a:lstStyle/>
        <a:p>
          <a:endParaRPr lang="en-US" dirty="0" smtClean="0">
            <a:latin typeface="+mj-lt"/>
          </a:endParaRPr>
        </a:p>
        <a:p>
          <a:r>
            <a:rPr lang="en-US" dirty="0" smtClean="0">
              <a:latin typeface="+mj-lt"/>
            </a:rPr>
            <a:t>Sex/Gender</a:t>
          </a:r>
          <a:endParaRPr lang="en-US" dirty="0">
            <a:latin typeface="+mj-lt"/>
          </a:endParaRPr>
        </a:p>
      </dgm:t>
    </dgm:pt>
    <dgm:pt modelId="{028B661C-EB77-4727-B1C4-8F4E4DEF015F}" type="parTrans" cxnId="{984B0E1D-FDE6-400B-8AE5-430B9E3310CA}">
      <dgm:prSet/>
      <dgm:spPr/>
      <dgm:t>
        <a:bodyPr/>
        <a:lstStyle/>
        <a:p>
          <a:endParaRPr lang="en-US"/>
        </a:p>
      </dgm:t>
    </dgm:pt>
    <dgm:pt modelId="{7F9896EE-107F-4470-8DAC-18A932A3BD0C}" type="sibTrans" cxnId="{984B0E1D-FDE6-400B-8AE5-430B9E3310CA}">
      <dgm:prSet/>
      <dgm:spPr>
        <a:blipFill rotWithShape="0">
          <a:blip xmlns:r="http://schemas.openxmlformats.org/officeDocument/2006/relationships" r:embed="rId1"/>
          <a:stretch>
            <a:fillRect/>
          </a:stretch>
        </a:blipFill>
      </dgm:spPr>
      <dgm:t>
        <a:bodyPr/>
        <a:lstStyle/>
        <a:p>
          <a:endParaRPr lang="en-US"/>
        </a:p>
      </dgm:t>
    </dgm:pt>
    <dgm:pt modelId="{CE4C935A-1132-425A-9A29-4DA320320FEA}">
      <dgm:prSet/>
      <dgm:spPr/>
      <dgm:t>
        <a:bodyPr/>
        <a:lstStyle/>
        <a:p>
          <a:r>
            <a:rPr lang="en-US" dirty="0" smtClean="0">
              <a:latin typeface="+mj-lt"/>
            </a:rPr>
            <a:t>Race/Color </a:t>
          </a:r>
          <a:endParaRPr lang="en-US" dirty="0">
            <a:latin typeface="+mj-lt"/>
          </a:endParaRPr>
        </a:p>
      </dgm:t>
    </dgm:pt>
    <dgm:pt modelId="{E09C9A5C-5951-479D-97AA-AF9C6088B88C}" type="parTrans" cxnId="{B4F43C73-DF44-4C7D-BDBA-D190467AEBF7}">
      <dgm:prSet/>
      <dgm:spPr/>
      <dgm:t>
        <a:bodyPr/>
        <a:lstStyle/>
        <a:p>
          <a:endParaRPr lang="en-US"/>
        </a:p>
      </dgm:t>
    </dgm:pt>
    <dgm:pt modelId="{DFB99575-5D5A-4F99-86E4-CE2ACA552E41}" type="sibTrans" cxnId="{B4F43C73-DF44-4C7D-BDBA-D190467AEBF7}">
      <dgm:prSet/>
      <dgm:spPr>
        <a:blipFill rotWithShape="0">
          <a:blip xmlns:r="http://schemas.openxmlformats.org/officeDocument/2006/relationships" r:embed="rId2"/>
          <a:stretch>
            <a:fillRect/>
          </a:stretch>
        </a:blipFill>
      </dgm:spPr>
      <dgm:t>
        <a:bodyPr/>
        <a:lstStyle/>
        <a:p>
          <a:endParaRPr lang="en-US"/>
        </a:p>
      </dgm:t>
    </dgm:pt>
    <dgm:pt modelId="{590B0F8A-D677-428E-BDB5-2F7C519D51FB}">
      <dgm:prSet/>
      <dgm:spPr/>
      <dgm:t>
        <a:bodyPr/>
        <a:lstStyle/>
        <a:p>
          <a:r>
            <a:rPr lang="en-US" dirty="0" smtClean="0">
              <a:latin typeface="+mj-lt"/>
            </a:rPr>
            <a:t>LANGUAGE </a:t>
          </a:r>
          <a:endParaRPr lang="en-US" dirty="0">
            <a:latin typeface="+mj-lt"/>
          </a:endParaRPr>
        </a:p>
      </dgm:t>
    </dgm:pt>
    <dgm:pt modelId="{D71B53B5-7BAD-432D-954E-8EA2E303E893}" type="parTrans" cxnId="{4D4601C1-13E0-49E0-959E-BD1BF9D68F71}">
      <dgm:prSet/>
      <dgm:spPr/>
      <dgm:t>
        <a:bodyPr/>
        <a:lstStyle/>
        <a:p>
          <a:endParaRPr lang="en-US"/>
        </a:p>
      </dgm:t>
    </dgm:pt>
    <dgm:pt modelId="{5F798893-2C9C-45FA-A9C0-7467E9BF9510}" type="sibTrans" cxnId="{4D4601C1-13E0-49E0-959E-BD1BF9D68F71}">
      <dgm:prSet/>
      <dgm:spPr>
        <a:blipFill rotWithShape="0">
          <a:blip xmlns:r="http://schemas.openxmlformats.org/officeDocument/2006/relationships" r:embed="rId3"/>
          <a:stretch>
            <a:fillRect/>
          </a:stretch>
        </a:blipFill>
      </dgm:spPr>
      <dgm:t>
        <a:bodyPr/>
        <a:lstStyle/>
        <a:p>
          <a:endParaRPr lang="en-US"/>
        </a:p>
      </dgm:t>
    </dgm:pt>
    <dgm:pt modelId="{7FB174CD-4D04-4DB5-BB14-E2E8AABC3FD4}">
      <dgm:prSet/>
      <dgm:spPr/>
      <dgm:t>
        <a:bodyPr/>
        <a:lstStyle/>
        <a:p>
          <a:r>
            <a:rPr lang="en-US" dirty="0" smtClean="0">
              <a:latin typeface="+mj-lt"/>
            </a:rPr>
            <a:t>DISABILITY</a:t>
          </a:r>
          <a:endParaRPr lang="en-US" dirty="0">
            <a:latin typeface="+mj-lt"/>
          </a:endParaRPr>
        </a:p>
      </dgm:t>
    </dgm:pt>
    <dgm:pt modelId="{10F33F56-535F-4C6D-9971-C12895050DC8}" type="sibTrans" cxnId="{BBF3F341-CCF7-4FC9-B43E-D9D31242DEC3}">
      <dgm:prSet/>
      <dgm:spPr>
        <a:blipFill rotWithShape="0">
          <a:blip xmlns:r="http://schemas.openxmlformats.org/officeDocument/2006/relationships" r:embed="rId4"/>
          <a:stretch>
            <a:fillRect/>
          </a:stretch>
        </a:blipFill>
      </dgm:spPr>
      <dgm:t>
        <a:bodyPr/>
        <a:lstStyle/>
        <a:p>
          <a:endParaRPr lang="en-US"/>
        </a:p>
      </dgm:t>
    </dgm:pt>
    <dgm:pt modelId="{D12412E6-5016-4948-85C9-E3F838647E89}" type="parTrans" cxnId="{BBF3F341-CCF7-4FC9-B43E-D9D31242DEC3}">
      <dgm:prSet/>
      <dgm:spPr/>
      <dgm:t>
        <a:bodyPr/>
        <a:lstStyle/>
        <a:p>
          <a:endParaRPr lang="en-US"/>
        </a:p>
      </dgm:t>
    </dgm:pt>
    <dgm:pt modelId="{04ADAF68-87CA-48BE-9379-4FF0FD7FF100}">
      <dgm:prSet/>
      <dgm:spPr/>
      <dgm:t>
        <a:bodyPr/>
        <a:lstStyle/>
        <a:p>
          <a:r>
            <a:rPr lang="en-US" dirty="0" smtClean="0">
              <a:latin typeface="+mj-lt"/>
            </a:rPr>
            <a:t>RELIGION</a:t>
          </a:r>
          <a:endParaRPr lang="en-US" dirty="0">
            <a:latin typeface="+mj-lt"/>
          </a:endParaRPr>
        </a:p>
      </dgm:t>
    </dgm:pt>
    <dgm:pt modelId="{BF36F802-C935-4D53-BD6C-AB343CB738AA}" type="parTrans" cxnId="{13A54EA3-22C8-4173-B598-1043F0E8F578}">
      <dgm:prSet/>
      <dgm:spPr/>
      <dgm:t>
        <a:bodyPr/>
        <a:lstStyle/>
        <a:p>
          <a:endParaRPr lang="en-US"/>
        </a:p>
      </dgm:t>
    </dgm:pt>
    <dgm:pt modelId="{8E54305A-984C-4074-9C34-C3BAC52CB447}" type="sibTrans" cxnId="{13A54EA3-22C8-4173-B598-1043F0E8F578}">
      <dgm:prSet/>
      <dgm:spPr>
        <a:blipFill rotWithShape="0">
          <a:blip xmlns:r="http://schemas.openxmlformats.org/officeDocument/2006/relationships" r:embed="rId5"/>
          <a:stretch>
            <a:fillRect/>
          </a:stretch>
        </a:blipFill>
      </dgm:spPr>
      <dgm:t>
        <a:bodyPr/>
        <a:lstStyle/>
        <a:p>
          <a:endParaRPr lang="en-US"/>
        </a:p>
      </dgm:t>
    </dgm:pt>
    <dgm:pt modelId="{C54D255E-2088-4757-8884-37DFBF540F63}">
      <dgm:prSet/>
      <dgm:spPr/>
      <dgm:t>
        <a:bodyPr/>
        <a:lstStyle/>
        <a:p>
          <a:r>
            <a:rPr lang="en-US" dirty="0" smtClean="0">
              <a:latin typeface="+mj-lt"/>
            </a:rPr>
            <a:t>NATIONAL ORIGIN</a:t>
          </a:r>
          <a:endParaRPr lang="en-US" dirty="0">
            <a:latin typeface="+mj-lt"/>
          </a:endParaRPr>
        </a:p>
      </dgm:t>
    </dgm:pt>
    <dgm:pt modelId="{ABB0DC3A-6744-4E8A-96C0-8717DB17D4F5}" type="parTrans" cxnId="{F9B75F81-4991-4DE0-9C2E-BC77BAF5A2FE}">
      <dgm:prSet/>
      <dgm:spPr/>
      <dgm:t>
        <a:bodyPr/>
        <a:lstStyle/>
        <a:p>
          <a:endParaRPr lang="en-US"/>
        </a:p>
      </dgm:t>
    </dgm:pt>
    <dgm:pt modelId="{2F447302-441F-4277-8E39-9A5346B06F80}" type="sibTrans" cxnId="{F9B75F81-4991-4DE0-9C2E-BC77BAF5A2FE}">
      <dgm:prSet/>
      <dgm:spPr>
        <a:blipFill rotWithShape="0">
          <a:blip xmlns:r="http://schemas.openxmlformats.org/officeDocument/2006/relationships" r:embed="rId6"/>
          <a:stretch>
            <a:fillRect/>
          </a:stretch>
        </a:blipFill>
      </dgm:spPr>
      <dgm:t>
        <a:bodyPr/>
        <a:lstStyle/>
        <a:p>
          <a:endParaRPr lang="en-US"/>
        </a:p>
      </dgm:t>
    </dgm:pt>
    <dgm:pt modelId="{91967648-1894-4A9A-9B08-FBDE51F3F7C1}" type="pres">
      <dgm:prSet presAssocID="{CE88FBAB-56F9-4CF6-98E9-3DF63704FF98}" presName="Name0" presStyleCnt="0">
        <dgm:presLayoutVars>
          <dgm:chMax val="21"/>
          <dgm:chPref val="21"/>
        </dgm:presLayoutVars>
      </dgm:prSet>
      <dgm:spPr/>
      <dgm:t>
        <a:bodyPr/>
        <a:lstStyle/>
        <a:p>
          <a:endParaRPr lang="en-US"/>
        </a:p>
      </dgm:t>
    </dgm:pt>
    <dgm:pt modelId="{8BEA6306-9E4C-4ED9-9A5F-F2AC7329130A}" type="pres">
      <dgm:prSet presAssocID="{7FB174CD-4D04-4DB5-BB14-E2E8AABC3FD4}" presName="text1" presStyleCnt="0"/>
      <dgm:spPr/>
      <dgm:t>
        <a:bodyPr/>
        <a:lstStyle/>
        <a:p>
          <a:endParaRPr lang="en-US"/>
        </a:p>
      </dgm:t>
    </dgm:pt>
    <dgm:pt modelId="{F5F52014-D488-4829-BFEF-D6B323F30FF3}" type="pres">
      <dgm:prSet presAssocID="{7FB174CD-4D04-4DB5-BB14-E2E8AABC3FD4}" presName="textRepeatNode" presStyleLbl="alignNode1" presStyleIdx="0" presStyleCnt="6" custLinFactNeighborX="87487" custLinFactNeighborY="-51462">
        <dgm:presLayoutVars>
          <dgm:chMax val="0"/>
          <dgm:chPref val="0"/>
          <dgm:bulletEnabled val="1"/>
        </dgm:presLayoutVars>
      </dgm:prSet>
      <dgm:spPr/>
      <dgm:t>
        <a:bodyPr/>
        <a:lstStyle/>
        <a:p>
          <a:endParaRPr lang="en-US"/>
        </a:p>
      </dgm:t>
    </dgm:pt>
    <dgm:pt modelId="{8A7AF2B6-B42E-4609-8394-4F70AF4D6558}" type="pres">
      <dgm:prSet presAssocID="{7FB174CD-4D04-4DB5-BB14-E2E8AABC3FD4}" presName="textaccent1" presStyleCnt="0"/>
      <dgm:spPr/>
      <dgm:t>
        <a:bodyPr/>
        <a:lstStyle/>
        <a:p>
          <a:endParaRPr lang="en-US"/>
        </a:p>
      </dgm:t>
    </dgm:pt>
    <dgm:pt modelId="{3E0516D2-764E-481E-93DE-DC0B8D2E52C0}" type="pres">
      <dgm:prSet presAssocID="{7FB174CD-4D04-4DB5-BB14-E2E8AABC3FD4}" presName="accentRepeatNode" presStyleLbl="solidAlignAcc1" presStyleIdx="0" presStyleCnt="12" custLinFactX="279548" custLinFactY="-181641" custLinFactNeighborX="300000" custLinFactNeighborY="-200000"/>
      <dgm:spPr/>
      <dgm:t>
        <a:bodyPr/>
        <a:lstStyle/>
        <a:p>
          <a:endParaRPr lang="en-US"/>
        </a:p>
      </dgm:t>
    </dgm:pt>
    <dgm:pt modelId="{CF265CAE-7A69-4A1F-B4D0-F92CC179E593}" type="pres">
      <dgm:prSet presAssocID="{10F33F56-535F-4C6D-9971-C12895050DC8}" presName="image1" presStyleCnt="0"/>
      <dgm:spPr/>
      <dgm:t>
        <a:bodyPr/>
        <a:lstStyle/>
        <a:p>
          <a:endParaRPr lang="en-US"/>
        </a:p>
      </dgm:t>
    </dgm:pt>
    <dgm:pt modelId="{71A63F6E-851F-406A-894D-5ECACE533CE1}" type="pres">
      <dgm:prSet presAssocID="{10F33F56-535F-4C6D-9971-C12895050DC8}" presName="imageRepeatNode" presStyleLbl="alignAcc1" presStyleIdx="0" presStyleCnt="6" custScaleX="183492" custScaleY="95536" custLinFactX="189696" custLinFactY="14791" custLinFactNeighborX="200000" custLinFactNeighborY="100000"/>
      <dgm:spPr/>
      <dgm:t>
        <a:bodyPr/>
        <a:lstStyle/>
        <a:p>
          <a:endParaRPr lang="en-US"/>
        </a:p>
      </dgm:t>
    </dgm:pt>
    <dgm:pt modelId="{344E31DE-7003-4221-A7EA-A7ED794D752D}" type="pres">
      <dgm:prSet presAssocID="{10F33F56-535F-4C6D-9971-C12895050DC8}" presName="imageaccent1" presStyleCnt="0"/>
      <dgm:spPr/>
      <dgm:t>
        <a:bodyPr/>
        <a:lstStyle/>
        <a:p>
          <a:endParaRPr lang="en-US"/>
        </a:p>
      </dgm:t>
    </dgm:pt>
    <dgm:pt modelId="{4D46AD4D-2002-475D-AA4E-7C12B1931C47}" type="pres">
      <dgm:prSet presAssocID="{10F33F56-535F-4C6D-9971-C12895050DC8}" presName="accentRepeatNode" presStyleLbl="solidAlignAcc1" presStyleIdx="1" presStyleCnt="12" custLinFactX="500000" custLinFactY="-590522" custLinFactNeighborX="579395" custLinFactNeighborY="-600000"/>
      <dgm:spPr/>
      <dgm:t>
        <a:bodyPr/>
        <a:lstStyle/>
        <a:p>
          <a:endParaRPr lang="en-US"/>
        </a:p>
      </dgm:t>
    </dgm:pt>
    <dgm:pt modelId="{7B65F9DB-69D0-4E3E-BA3D-1154C7B12CDC}" type="pres">
      <dgm:prSet presAssocID="{C54D255E-2088-4757-8884-37DFBF540F63}" presName="text2" presStyleCnt="0"/>
      <dgm:spPr/>
      <dgm:t>
        <a:bodyPr/>
        <a:lstStyle/>
        <a:p>
          <a:endParaRPr lang="en-US"/>
        </a:p>
      </dgm:t>
    </dgm:pt>
    <dgm:pt modelId="{045E8E60-3E01-4F24-901F-7715FE488B03}" type="pres">
      <dgm:prSet presAssocID="{C54D255E-2088-4757-8884-37DFBF540F63}" presName="textRepeatNode" presStyleLbl="alignNode1" presStyleIdx="1" presStyleCnt="6" custLinFactY="12167" custLinFactNeighborX="1609" custLinFactNeighborY="100000">
        <dgm:presLayoutVars>
          <dgm:chMax val="0"/>
          <dgm:chPref val="0"/>
          <dgm:bulletEnabled val="1"/>
        </dgm:presLayoutVars>
      </dgm:prSet>
      <dgm:spPr/>
      <dgm:t>
        <a:bodyPr/>
        <a:lstStyle/>
        <a:p>
          <a:endParaRPr lang="en-US"/>
        </a:p>
      </dgm:t>
    </dgm:pt>
    <dgm:pt modelId="{26B1E5FE-5BF3-461C-B061-00749CB10648}" type="pres">
      <dgm:prSet presAssocID="{C54D255E-2088-4757-8884-37DFBF540F63}" presName="textaccent2" presStyleCnt="0"/>
      <dgm:spPr/>
      <dgm:t>
        <a:bodyPr/>
        <a:lstStyle/>
        <a:p>
          <a:endParaRPr lang="en-US"/>
        </a:p>
      </dgm:t>
    </dgm:pt>
    <dgm:pt modelId="{36A6C601-CC01-4FD3-9496-18E4E47A5523}" type="pres">
      <dgm:prSet presAssocID="{C54D255E-2088-4757-8884-37DFBF540F63}" presName="accentRepeatNode" presStyleLbl="solidAlignAcc1" presStyleIdx="2" presStyleCnt="12" custLinFactX="-188331" custLinFactY="400000" custLinFactNeighborX="-200000" custLinFactNeighborY="477823"/>
      <dgm:spPr/>
      <dgm:t>
        <a:bodyPr/>
        <a:lstStyle/>
        <a:p>
          <a:endParaRPr lang="en-US"/>
        </a:p>
      </dgm:t>
    </dgm:pt>
    <dgm:pt modelId="{60443703-D7F4-45BE-83A2-C6DDF6E5C9B9}" type="pres">
      <dgm:prSet presAssocID="{2F447302-441F-4277-8E39-9A5346B06F80}" presName="image2" presStyleCnt="0"/>
      <dgm:spPr/>
      <dgm:t>
        <a:bodyPr/>
        <a:lstStyle/>
        <a:p>
          <a:endParaRPr lang="en-US"/>
        </a:p>
      </dgm:t>
    </dgm:pt>
    <dgm:pt modelId="{B2F5C862-F3E7-4CD0-B76A-7220A35BA3AC}" type="pres">
      <dgm:prSet presAssocID="{2F447302-441F-4277-8E39-9A5346B06F80}" presName="imageRepeatNode" presStyleLbl="alignAcc1" presStyleIdx="1" presStyleCnt="6" custScaleX="191623" custLinFactX="-100000" custLinFactNeighborX="-117126" custLinFactNeighborY="188"/>
      <dgm:spPr/>
      <dgm:t>
        <a:bodyPr/>
        <a:lstStyle/>
        <a:p>
          <a:endParaRPr lang="en-US"/>
        </a:p>
      </dgm:t>
    </dgm:pt>
    <dgm:pt modelId="{48A6E6BE-C0D1-4458-98A7-0D46422DE179}" type="pres">
      <dgm:prSet presAssocID="{2F447302-441F-4277-8E39-9A5346B06F80}" presName="imageaccent2" presStyleCnt="0"/>
      <dgm:spPr/>
      <dgm:t>
        <a:bodyPr/>
        <a:lstStyle/>
        <a:p>
          <a:endParaRPr lang="en-US"/>
        </a:p>
      </dgm:t>
    </dgm:pt>
    <dgm:pt modelId="{B3B777B6-0D46-452F-926F-98B1C9D849F7}" type="pres">
      <dgm:prSet presAssocID="{2F447302-441F-4277-8E39-9A5346B06F80}" presName="accentRepeatNode" presStyleLbl="solidAlignAcc1" presStyleIdx="3" presStyleCnt="12" custLinFactX="-77725" custLinFactY="-100000" custLinFactNeighborX="-100000" custLinFactNeighborY="-102438"/>
      <dgm:spPr/>
      <dgm:t>
        <a:bodyPr/>
        <a:lstStyle/>
        <a:p>
          <a:endParaRPr lang="en-US"/>
        </a:p>
      </dgm:t>
    </dgm:pt>
    <dgm:pt modelId="{7EA2AE6E-A406-43C6-B1D9-851C5BFB7419}" type="pres">
      <dgm:prSet presAssocID="{5EB19655-A489-40F9-86CA-521DB1EF01D1}" presName="text3" presStyleCnt="0"/>
      <dgm:spPr/>
      <dgm:t>
        <a:bodyPr/>
        <a:lstStyle/>
        <a:p>
          <a:endParaRPr lang="en-US"/>
        </a:p>
      </dgm:t>
    </dgm:pt>
    <dgm:pt modelId="{E5A27931-B533-4652-8AFF-BED3B7B8FE71}" type="pres">
      <dgm:prSet presAssocID="{5EB19655-A489-40F9-86CA-521DB1EF01D1}" presName="textRepeatNode" presStyleLbl="alignNode1" presStyleIdx="2" presStyleCnt="6" custLinFactNeighborX="87664" custLinFactNeighborY="-48994">
        <dgm:presLayoutVars>
          <dgm:chMax val="0"/>
          <dgm:chPref val="0"/>
          <dgm:bulletEnabled val="1"/>
        </dgm:presLayoutVars>
      </dgm:prSet>
      <dgm:spPr/>
      <dgm:t>
        <a:bodyPr/>
        <a:lstStyle/>
        <a:p>
          <a:endParaRPr lang="en-US"/>
        </a:p>
      </dgm:t>
    </dgm:pt>
    <dgm:pt modelId="{F008392E-D095-4BD5-B145-821DD35DBBB8}" type="pres">
      <dgm:prSet presAssocID="{5EB19655-A489-40F9-86CA-521DB1EF01D1}" presName="textaccent3" presStyleCnt="0"/>
      <dgm:spPr/>
      <dgm:t>
        <a:bodyPr/>
        <a:lstStyle/>
        <a:p>
          <a:endParaRPr lang="en-US"/>
        </a:p>
      </dgm:t>
    </dgm:pt>
    <dgm:pt modelId="{9A5E61FC-367D-4DF2-944C-5E61F1289463}" type="pres">
      <dgm:prSet presAssocID="{5EB19655-A489-40F9-86CA-521DB1EF01D1}" presName="accentRepeatNode" presStyleLbl="solidAlignAcc1" presStyleIdx="4" presStyleCnt="12" custLinFactX="153639" custLinFactY="-190364" custLinFactNeighborX="200000" custLinFactNeighborY="-200000"/>
      <dgm:spPr/>
      <dgm:t>
        <a:bodyPr/>
        <a:lstStyle/>
        <a:p>
          <a:endParaRPr lang="en-US"/>
        </a:p>
      </dgm:t>
    </dgm:pt>
    <dgm:pt modelId="{B96B5439-BD77-4EF4-97E9-99133DAC8F34}" type="pres">
      <dgm:prSet presAssocID="{7F9896EE-107F-4470-8DAC-18A932A3BD0C}" presName="image3" presStyleCnt="0"/>
      <dgm:spPr/>
      <dgm:t>
        <a:bodyPr/>
        <a:lstStyle/>
        <a:p>
          <a:endParaRPr lang="en-US"/>
        </a:p>
      </dgm:t>
    </dgm:pt>
    <dgm:pt modelId="{A63B6365-47D3-472D-ABE8-07897A05D7AA}" type="pres">
      <dgm:prSet presAssocID="{7F9896EE-107F-4470-8DAC-18A932A3BD0C}" presName="imageRepeatNode" presStyleLbl="alignAcc1" presStyleIdx="2" presStyleCnt="6" custScaleX="188371" custLinFactX="-26705" custLinFactNeighborX="-100000" custLinFactNeighborY="58065"/>
      <dgm:spPr/>
      <dgm:t>
        <a:bodyPr/>
        <a:lstStyle/>
        <a:p>
          <a:endParaRPr lang="en-US"/>
        </a:p>
      </dgm:t>
    </dgm:pt>
    <dgm:pt modelId="{83CF6A3C-939C-4E67-96AA-FF9509F0BC19}" type="pres">
      <dgm:prSet presAssocID="{7F9896EE-107F-4470-8DAC-18A932A3BD0C}" presName="imageaccent3" presStyleCnt="0"/>
      <dgm:spPr/>
      <dgm:t>
        <a:bodyPr/>
        <a:lstStyle/>
        <a:p>
          <a:endParaRPr lang="en-US"/>
        </a:p>
      </dgm:t>
    </dgm:pt>
    <dgm:pt modelId="{2DDF311F-289F-455A-B4FD-A6BCE3C6F42F}" type="pres">
      <dgm:prSet presAssocID="{7F9896EE-107F-4470-8DAC-18A932A3BD0C}" presName="accentRepeatNode" presStyleLbl="solidAlignAcc1" presStyleIdx="5" presStyleCnt="12" custLinFactX="400000" custLinFactY="885948" custLinFactNeighborX="497275" custLinFactNeighborY="900000"/>
      <dgm:spPr/>
      <dgm:t>
        <a:bodyPr/>
        <a:lstStyle/>
        <a:p>
          <a:endParaRPr lang="en-US"/>
        </a:p>
      </dgm:t>
    </dgm:pt>
    <dgm:pt modelId="{3BEA89BC-0D1F-4791-931D-9BD79223FC63}" type="pres">
      <dgm:prSet presAssocID="{CE4C935A-1132-425A-9A29-4DA320320FEA}" presName="text4" presStyleCnt="0"/>
      <dgm:spPr/>
      <dgm:t>
        <a:bodyPr/>
        <a:lstStyle/>
        <a:p>
          <a:endParaRPr lang="en-US"/>
        </a:p>
      </dgm:t>
    </dgm:pt>
    <dgm:pt modelId="{1FCE8811-C13C-4CEC-B769-E54143AAE09A}" type="pres">
      <dgm:prSet presAssocID="{CE4C935A-1132-425A-9A29-4DA320320FEA}" presName="textRepeatNode" presStyleLbl="alignNode1" presStyleIdx="3" presStyleCnt="6" custLinFactY="-225" custLinFactNeighborX="-442" custLinFactNeighborY="-100000">
        <dgm:presLayoutVars>
          <dgm:chMax val="0"/>
          <dgm:chPref val="0"/>
          <dgm:bulletEnabled val="1"/>
        </dgm:presLayoutVars>
      </dgm:prSet>
      <dgm:spPr/>
      <dgm:t>
        <a:bodyPr/>
        <a:lstStyle/>
        <a:p>
          <a:endParaRPr lang="en-US"/>
        </a:p>
      </dgm:t>
    </dgm:pt>
    <dgm:pt modelId="{B5809A2A-DA7B-4C2D-9A9B-5A4643E9445F}" type="pres">
      <dgm:prSet presAssocID="{CE4C935A-1132-425A-9A29-4DA320320FEA}" presName="textaccent4" presStyleCnt="0"/>
      <dgm:spPr/>
      <dgm:t>
        <a:bodyPr/>
        <a:lstStyle/>
        <a:p>
          <a:endParaRPr lang="en-US"/>
        </a:p>
      </dgm:t>
    </dgm:pt>
    <dgm:pt modelId="{F914B3F4-437C-4824-9B27-416FA863FA11}" type="pres">
      <dgm:prSet presAssocID="{CE4C935A-1132-425A-9A29-4DA320320FEA}" presName="accentRepeatNode" presStyleLbl="solidAlignAcc1" presStyleIdx="6" presStyleCnt="12" custLinFactX="-309240" custLinFactNeighborX="-400000" custLinFactNeighborY="40089"/>
      <dgm:spPr/>
      <dgm:t>
        <a:bodyPr/>
        <a:lstStyle/>
        <a:p>
          <a:endParaRPr lang="en-US"/>
        </a:p>
      </dgm:t>
    </dgm:pt>
    <dgm:pt modelId="{EDCF6DD6-BC66-42D0-8973-B4E45C91CC16}" type="pres">
      <dgm:prSet presAssocID="{DFB99575-5D5A-4F99-86E4-CE2ACA552E41}" presName="image4" presStyleCnt="0"/>
      <dgm:spPr/>
      <dgm:t>
        <a:bodyPr/>
        <a:lstStyle/>
        <a:p>
          <a:endParaRPr lang="en-US"/>
        </a:p>
      </dgm:t>
    </dgm:pt>
    <dgm:pt modelId="{E25F804A-621C-4A4C-BE17-A8E1FEF61675}" type="pres">
      <dgm:prSet presAssocID="{DFB99575-5D5A-4F99-86E4-CE2ACA552E41}" presName="imageRepeatNode" presStyleLbl="alignAcc1" presStyleIdx="3" presStyleCnt="6" custScaleX="188371" custLinFactX="-100000" custLinFactY="62593" custLinFactNeighborX="-198762" custLinFactNeighborY="100000"/>
      <dgm:spPr/>
      <dgm:t>
        <a:bodyPr/>
        <a:lstStyle/>
        <a:p>
          <a:endParaRPr lang="en-US"/>
        </a:p>
      </dgm:t>
    </dgm:pt>
    <dgm:pt modelId="{D5217E24-0241-479C-9DF9-B8A26572FED9}" type="pres">
      <dgm:prSet presAssocID="{DFB99575-5D5A-4F99-86E4-CE2ACA552E41}" presName="imageaccent4" presStyleCnt="0"/>
      <dgm:spPr/>
      <dgm:t>
        <a:bodyPr/>
        <a:lstStyle/>
        <a:p>
          <a:endParaRPr lang="en-US"/>
        </a:p>
      </dgm:t>
    </dgm:pt>
    <dgm:pt modelId="{9FF1B3D1-39A5-4C60-B1F4-6470DF9DB1E4}" type="pres">
      <dgm:prSet presAssocID="{DFB99575-5D5A-4F99-86E4-CE2ACA552E41}" presName="accentRepeatNode" presStyleLbl="solidAlignAcc1" presStyleIdx="7" presStyleCnt="12" custLinFactX="-100000" custLinFactNeighborX="-126967" custLinFactNeighborY="-33035"/>
      <dgm:spPr/>
      <dgm:t>
        <a:bodyPr/>
        <a:lstStyle/>
        <a:p>
          <a:endParaRPr lang="en-US"/>
        </a:p>
      </dgm:t>
    </dgm:pt>
    <dgm:pt modelId="{A9B75285-F086-4F1D-9D20-4A7FA2AA13D3}" type="pres">
      <dgm:prSet presAssocID="{590B0F8A-D677-428E-BDB5-2F7C519D51FB}" presName="text5" presStyleCnt="0"/>
      <dgm:spPr/>
      <dgm:t>
        <a:bodyPr/>
        <a:lstStyle/>
        <a:p>
          <a:endParaRPr lang="en-US"/>
        </a:p>
      </dgm:t>
    </dgm:pt>
    <dgm:pt modelId="{657EC3EF-ADC5-4E65-9DA1-82C811EE1CB4}" type="pres">
      <dgm:prSet presAssocID="{590B0F8A-D677-428E-BDB5-2F7C519D51FB}" presName="textRepeatNode" presStyleLbl="alignNode1" presStyleIdx="4" presStyleCnt="6" custLinFactY="75353" custLinFactNeighborX="-82255" custLinFactNeighborY="100000">
        <dgm:presLayoutVars>
          <dgm:chMax val="0"/>
          <dgm:chPref val="0"/>
          <dgm:bulletEnabled val="1"/>
        </dgm:presLayoutVars>
      </dgm:prSet>
      <dgm:spPr/>
      <dgm:t>
        <a:bodyPr/>
        <a:lstStyle/>
        <a:p>
          <a:endParaRPr lang="en-US"/>
        </a:p>
      </dgm:t>
    </dgm:pt>
    <dgm:pt modelId="{747B4DBF-9F5D-40CA-9A82-F4CF84112ADB}" type="pres">
      <dgm:prSet presAssocID="{590B0F8A-D677-428E-BDB5-2F7C519D51FB}" presName="textaccent5" presStyleCnt="0"/>
      <dgm:spPr/>
      <dgm:t>
        <a:bodyPr/>
        <a:lstStyle/>
        <a:p>
          <a:endParaRPr lang="en-US"/>
        </a:p>
      </dgm:t>
    </dgm:pt>
    <dgm:pt modelId="{A332EC20-7D8B-4B3B-A759-68D2EC134059}" type="pres">
      <dgm:prSet presAssocID="{590B0F8A-D677-428E-BDB5-2F7C519D51FB}" presName="accentRepeatNode" presStyleLbl="solidAlignAcc1" presStyleIdx="8" presStyleCnt="12" custLinFactX="-409165" custLinFactNeighborX="-500000" custLinFactNeighborY="-71648"/>
      <dgm:spPr/>
      <dgm:t>
        <a:bodyPr/>
        <a:lstStyle/>
        <a:p>
          <a:endParaRPr lang="en-US"/>
        </a:p>
      </dgm:t>
    </dgm:pt>
    <dgm:pt modelId="{A51A27F1-F02E-400B-B093-795ECBE8FB7B}" type="pres">
      <dgm:prSet presAssocID="{5F798893-2C9C-45FA-A9C0-7467E9BF9510}" presName="image5" presStyleCnt="0"/>
      <dgm:spPr/>
      <dgm:t>
        <a:bodyPr/>
        <a:lstStyle/>
        <a:p>
          <a:endParaRPr lang="en-US"/>
        </a:p>
      </dgm:t>
    </dgm:pt>
    <dgm:pt modelId="{81379669-80B3-4FBD-B2EF-AC5FCFE3B5E6}" type="pres">
      <dgm:prSet presAssocID="{5F798893-2C9C-45FA-A9C0-7467E9BF9510}" presName="imageRepeatNode" presStyleLbl="alignAcc1" presStyleIdx="4" presStyleCnt="6" custScaleX="188371" custLinFactNeighborX="-42789" custLinFactNeighborY="-50249"/>
      <dgm:spPr/>
      <dgm:t>
        <a:bodyPr/>
        <a:lstStyle/>
        <a:p>
          <a:endParaRPr lang="en-US"/>
        </a:p>
      </dgm:t>
    </dgm:pt>
    <dgm:pt modelId="{94AC028D-9052-4102-A5AE-6CAC58EE8561}" type="pres">
      <dgm:prSet presAssocID="{5F798893-2C9C-45FA-A9C0-7467E9BF9510}" presName="imageaccent5" presStyleCnt="0"/>
      <dgm:spPr/>
      <dgm:t>
        <a:bodyPr/>
        <a:lstStyle/>
        <a:p>
          <a:endParaRPr lang="en-US"/>
        </a:p>
      </dgm:t>
    </dgm:pt>
    <dgm:pt modelId="{9B5B1E1B-1F1E-4A90-97D5-74587FC73D16}" type="pres">
      <dgm:prSet presAssocID="{5F798893-2C9C-45FA-A9C0-7467E9BF9510}" presName="accentRepeatNode" presStyleLbl="solidAlignAcc1" presStyleIdx="9" presStyleCnt="12" custLinFactX="-500000" custLinFactY="803757" custLinFactNeighborX="-583483" custLinFactNeighborY="900000"/>
      <dgm:spPr/>
      <dgm:t>
        <a:bodyPr/>
        <a:lstStyle/>
        <a:p>
          <a:endParaRPr lang="en-US"/>
        </a:p>
      </dgm:t>
    </dgm:pt>
    <dgm:pt modelId="{2A4FA0C7-A708-4D23-AB19-8FD04A624715}" type="pres">
      <dgm:prSet presAssocID="{04ADAF68-87CA-48BE-9379-4FF0FD7FF100}" presName="text6" presStyleCnt="0"/>
      <dgm:spPr/>
      <dgm:t>
        <a:bodyPr/>
        <a:lstStyle/>
        <a:p>
          <a:endParaRPr lang="en-US"/>
        </a:p>
      </dgm:t>
    </dgm:pt>
    <dgm:pt modelId="{CBCEFC71-EC01-45FE-847F-A62FB1F88583}" type="pres">
      <dgm:prSet presAssocID="{04ADAF68-87CA-48BE-9379-4FF0FD7FF100}" presName="textRepeatNode" presStyleLbl="alignNode1" presStyleIdx="5" presStyleCnt="6" custLinFactX="-72552" custLinFactY="-4014" custLinFactNeighborX="-100000" custLinFactNeighborY="-100000">
        <dgm:presLayoutVars>
          <dgm:chMax val="0"/>
          <dgm:chPref val="0"/>
          <dgm:bulletEnabled val="1"/>
        </dgm:presLayoutVars>
      </dgm:prSet>
      <dgm:spPr/>
      <dgm:t>
        <a:bodyPr/>
        <a:lstStyle/>
        <a:p>
          <a:endParaRPr lang="en-US"/>
        </a:p>
      </dgm:t>
    </dgm:pt>
    <dgm:pt modelId="{93D4657F-27E3-461D-98BB-B09DF12E16E7}" type="pres">
      <dgm:prSet presAssocID="{04ADAF68-87CA-48BE-9379-4FF0FD7FF100}" presName="textaccent6" presStyleCnt="0"/>
      <dgm:spPr/>
      <dgm:t>
        <a:bodyPr/>
        <a:lstStyle/>
        <a:p>
          <a:endParaRPr lang="en-US"/>
        </a:p>
      </dgm:t>
    </dgm:pt>
    <dgm:pt modelId="{455677E8-BDEB-49B1-93B4-C7F00C68BF4C}" type="pres">
      <dgm:prSet presAssocID="{04ADAF68-87CA-48BE-9379-4FF0FD7FF100}" presName="accentRepeatNode" presStyleLbl="solidAlignAcc1" presStyleIdx="10" presStyleCnt="12" custLinFactX="-314241" custLinFactY="-200000" custLinFactNeighborX="-400000" custLinFactNeighborY="-249285"/>
      <dgm:spPr/>
      <dgm:t>
        <a:bodyPr/>
        <a:lstStyle/>
        <a:p>
          <a:endParaRPr lang="en-US"/>
        </a:p>
      </dgm:t>
    </dgm:pt>
    <dgm:pt modelId="{1FA21D25-BED4-4D12-9B5E-62303964D4CD}" type="pres">
      <dgm:prSet presAssocID="{8E54305A-984C-4074-9C34-C3BAC52CB447}" presName="image6" presStyleCnt="0"/>
      <dgm:spPr/>
      <dgm:t>
        <a:bodyPr/>
        <a:lstStyle/>
        <a:p>
          <a:endParaRPr lang="en-US"/>
        </a:p>
      </dgm:t>
    </dgm:pt>
    <dgm:pt modelId="{C705FF83-A103-4FD3-9652-0AABAF8B549D}" type="pres">
      <dgm:prSet presAssocID="{8E54305A-984C-4074-9C34-C3BAC52CB447}" presName="imageRepeatNode" presStyleLbl="alignAcc1" presStyleIdx="5" presStyleCnt="6" custScaleX="188371" custLinFactY="-2144" custLinFactNeighborX="43089" custLinFactNeighborY="-100000"/>
      <dgm:spPr/>
      <dgm:t>
        <a:bodyPr/>
        <a:lstStyle/>
        <a:p>
          <a:endParaRPr lang="en-US"/>
        </a:p>
      </dgm:t>
    </dgm:pt>
    <dgm:pt modelId="{6EF3B082-0DED-48D9-94A4-1BD8D82E12ED}" type="pres">
      <dgm:prSet presAssocID="{8E54305A-984C-4074-9C34-C3BAC52CB447}" presName="imageaccent6" presStyleCnt="0"/>
      <dgm:spPr/>
      <dgm:t>
        <a:bodyPr/>
        <a:lstStyle/>
        <a:p>
          <a:endParaRPr lang="en-US"/>
        </a:p>
      </dgm:t>
    </dgm:pt>
    <dgm:pt modelId="{083F708A-4CCE-489C-9F61-3640CF9AB4BA}" type="pres">
      <dgm:prSet presAssocID="{8E54305A-984C-4074-9C34-C3BAC52CB447}" presName="accentRepeatNode" presStyleLbl="solidAlignAcc1" presStyleIdx="11" presStyleCnt="12" custLinFactX="-423483" custLinFactY="-500000" custLinFactNeighborX="-500000" custLinFactNeighborY="-570412"/>
      <dgm:spPr/>
      <dgm:t>
        <a:bodyPr/>
        <a:lstStyle/>
        <a:p>
          <a:endParaRPr lang="en-US"/>
        </a:p>
      </dgm:t>
    </dgm:pt>
  </dgm:ptLst>
  <dgm:cxnLst>
    <dgm:cxn modelId="{32DDBA79-ED6D-4344-9BE6-81A97272D6C6}" type="presOf" srcId="{C54D255E-2088-4757-8884-37DFBF540F63}" destId="{045E8E60-3E01-4F24-901F-7715FE488B03}" srcOrd="0" destOrd="0" presId="urn:microsoft.com/office/officeart/2008/layout/HexagonCluster"/>
    <dgm:cxn modelId="{13A54EA3-22C8-4173-B598-1043F0E8F578}" srcId="{CE88FBAB-56F9-4CF6-98E9-3DF63704FF98}" destId="{04ADAF68-87CA-48BE-9379-4FF0FD7FF100}" srcOrd="5" destOrd="0" parTransId="{BF36F802-C935-4D53-BD6C-AB343CB738AA}" sibTransId="{8E54305A-984C-4074-9C34-C3BAC52CB447}"/>
    <dgm:cxn modelId="{328D666F-AD00-4511-887B-1C839A154926}" type="presOf" srcId="{DFB99575-5D5A-4F99-86E4-CE2ACA552E41}" destId="{E25F804A-621C-4A4C-BE17-A8E1FEF61675}" srcOrd="0" destOrd="0" presId="urn:microsoft.com/office/officeart/2008/layout/HexagonCluster"/>
    <dgm:cxn modelId="{B4F43C73-DF44-4C7D-BDBA-D190467AEBF7}" srcId="{CE88FBAB-56F9-4CF6-98E9-3DF63704FF98}" destId="{CE4C935A-1132-425A-9A29-4DA320320FEA}" srcOrd="3" destOrd="0" parTransId="{E09C9A5C-5951-479D-97AA-AF9C6088B88C}" sibTransId="{DFB99575-5D5A-4F99-86E4-CE2ACA552E41}"/>
    <dgm:cxn modelId="{544A1170-F99A-46AB-B302-1403D760348A}" type="presOf" srcId="{5EB19655-A489-40F9-86CA-521DB1EF01D1}" destId="{E5A27931-B533-4652-8AFF-BED3B7B8FE71}" srcOrd="0" destOrd="0" presId="urn:microsoft.com/office/officeart/2008/layout/HexagonCluster"/>
    <dgm:cxn modelId="{3E44A6B0-4AE5-4ED5-916B-564A35275D7D}" type="presOf" srcId="{7F9896EE-107F-4470-8DAC-18A932A3BD0C}" destId="{A63B6365-47D3-472D-ABE8-07897A05D7AA}" srcOrd="0" destOrd="0" presId="urn:microsoft.com/office/officeart/2008/layout/HexagonCluster"/>
    <dgm:cxn modelId="{BB1665FA-0C98-4309-9C7F-589D10C97016}" type="presOf" srcId="{CE4C935A-1132-425A-9A29-4DA320320FEA}" destId="{1FCE8811-C13C-4CEC-B769-E54143AAE09A}" srcOrd="0" destOrd="0" presId="urn:microsoft.com/office/officeart/2008/layout/HexagonCluster"/>
    <dgm:cxn modelId="{F5236EB1-3090-4BC8-943B-2DB925BF8377}" type="presOf" srcId="{7FB174CD-4D04-4DB5-BB14-E2E8AABC3FD4}" destId="{F5F52014-D488-4829-BFEF-D6B323F30FF3}" srcOrd="0" destOrd="0" presId="urn:microsoft.com/office/officeart/2008/layout/HexagonCluster"/>
    <dgm:cxn modelId="{03078EEF-D03F-4DC5-8C2C-FE76D6E4E9B7}" type="presOf" srcId="{CE88FBAB-56F9-4CF6-98E9-3DF63704FF98}" destId="{91967648-1894-4A9A-9B08-FBDE51F3F7C1}" srcOrd="0" destOrd="0" presId="urn:microsoft.com/office/officeart/2008/layout/HexagonCluster"/>
    <dgm:cxn modelId="{6621F60A-F73B-418B-8EF1-B59BE91464AC}" type="presOf" srcId="{5F798893-2C9C-45FA-A9C0-7467E9BF9510}" destId="{81379669-80B3-4FBD-B2EF-AC5FCFE3B5E6}" srcOrd="0" destOrd="0" presId="urn:microsoft.com/office/officeart/2008/layout/HexagonCluster"/>
    <dgm:cxn modelId="{DDD19A50-6C9B-42DD-AB62-732F05367C35}" type="presOf" srcId="{10F33F56-535F-4C6D-9971-C12895050DC8}" destId="{71A63F6E-851F-406A-894D-5ECACE533CE1}" srcOrd="0" destOrd="0" presId="urn:microsoft.com/office/officeart/2008/layout/HexagonCluster"/>
    <dgm:cxn modelId="{951961E8-1AD1-4711-B913-386C7B35F41B}" type="presOf" srcId="{8E54305A-984C-4074-9C34-C3BAC52CB447}" destId="{C705FF83-A103-4FD3-9652-0AABAF8B549D}" srcOrd="0" destOrd="0" presId="urn:microsoft.com/office/officeart/2008/layout/HexagonCluster"/>
    <dgm:cxn modelId="{503ABD2C-AB19-40FF-A629-26DFFFD14CDC}" type="presOf" srcId="{2F447302-441F-4277-8E39-9A5346B06F80}" destId="{B2F5C862-F3E7-4CD0-B76A-7220A35BA3AC}" srcOrd="0" destOrd="0" presId="urn:microsoft.com/office/officeart/2008/layout/HexagonCluster"/>
    <dgm:cxn modelId="{984B0E1D-FDE6-400B-8AE5-430B9E3310CA}" srcId="{CE88FBAB-56F9-4CF6-98E9-3DF63704FF98}" destId="{5EB19655-A489-40F9-86CA-521DB1EF01D1}" srcOrd="2" destOrd="0" parTransId="{028B661C-EB77-4727-B1C4-8F4E4DEF015F}" sibTransId="{7F9896EE-107F-4470-8DAC-18A932A3BD0C}"/>
    <dgm:cxn modelId="{045B1119-DFB1-4EFD-A59F-81E1B05C32D4}" type="presOf" srcId="{04ADAF68-87CA-48BE-9379-4FF0FD7FF100}" destId="{CBCEFC71-EC01-45FE-847F-A62FB1F88583}" srcOrd="0" destOrd="0" presId="urn:microsoft.com/office/officeart/2008/layout/HexagonCluster"/>
    <dgm:cxn modelId="{F9B75F81-4991-4DE0-9C2E-BC77BAF5A2FE}" srcId="{CE88FBAB-56F9-4CF6-98E9-3DF63704FF98}" destId="{C54D255E-2088-4757-8884-37DFBF540F63}" srcOrd="1" destOrd="0" parTransId="{ABB0DC3A-6744-4E8A-96C0-8717DB17D4F5}" sibTransId="{2F447302-441F-4277-8E39-9A5346B06F80}"/>
    <dgm:cxn modelId="{A29E40FA-25A6-4B62-9D7E-CA131658BD3E}" type="presOf" srcId="{590B0F8A-D677-428E-BDB5-2F7C519D51FB}" destId="{657EC3EF-ADC5-4E65-9DA1-82C811EE1CB4}" srcOrd="0" destOrd="0" presId="urn:microsoft.com/office/officeart/2008/layout/HexagonCluster"/>
    <dgm:cxn modelId="{4D4601C1-13E0-49E0-959E-BD1BF9D68F71}" srcId="{CE88FBAB-56F9-4CF6-98E9-3DF63704FF98}" destId="{590B0F8A-D677-428E-BDB5-2F7C519D51FB}" srcOrd="4" destOrd="0" parTransId="{D71B53B5-7BAD-432D-954E-8EA2E303E893}" sibTransId="{5F798893-2C9C-45FA-A9C0-7467E9BF9510}"/>
    <dgm:cxn modelId="{BBF3F341-CCF7-4FC9-B43E-D9D31242DEC3}" srcId="{CE88FBAB-56F9-4CF6-98E9-3DF63704FF98}" destId="{7FB174CD-4D04-4DB5-BB14-E2E8AABC3FD4}" srcOrd="0" destOrd="0" parTransId="{D12412E6-5016-4948-85C9-E3F838647E89}" sibTransId="{10F33F56-535F-4C6D-9971-C12895050DC8}"/>
    <dgm:cxn modelId="{80D14E15-7935-4C3C-BE72-480A58BC7DA2}" type="presParOf" srcId="{91967648-1894-4A9A-9B08-FBDE51F3F7C1}" destId="{8BEA6306-9E4C-4ED9-9A5F-F2AC7329130A}" srcOrd="0" destOrd="0" presId="urn:microsoft.com/office/officeart/2008/layout/HexagonCluster"/>
    <dgm:cxn modelId="{479F3BDA-7887-41A9-880A-7E6FFE99B4D3}" type="presParOf" srcId="{8BEA6306-9E4C-4ED9-9A5F-F2AC7329130A}" destId="{F5F52014-D488-4829-BFEF-D6B323F30FF3}" srcOrd="0" destOrd="0" presId="urn:microsoft.com/office/officeart/2008/layout/HexagonCluster"/>
    <dgm:cxn modelId="{FFADF6BE-7F5C-46E3-9D15-7784471F6F54}" type="presParOf" srcId="{91967648-1894-4A9A-9B08-FBDE51F3F7C1}" destId="{8A7AF2B6-B42E-4609-8394-4F70AF4D6558}" srcOrd="1" destOrd="0" presId="urn:microsoft.com/office/officeart/2008/layout/HexagonCluster"/>
    <dgm:cxn modelId="{8FF3583E-94A7-4637-A567-2A21C25A2905}" type="presParOf" srcId="{8A7AF2B6-B42E-4609-8394-4F70AF4D6558}" destId="{3E0516D2-764E-481E-93DE-DC0B8D2E52C0}" srcOrd="0" destOrd="0" presId="urn:microsoft.com/office/officeart/2008/layout/HexagonCluster"/>
    <dgm:cxn modelId="{13DEA8B5-EF1A-4DB8-A5C1-70612777682B}" type="presParOf" srcId="{91967648-1894-4A9A-9B08-FBDE51F3F7C1}" destId="{CF265CAE-7A69-4A1F-B4D0-F92CC179E593}" srcOrd="2" destOrd="0" presId="urn:microsoft.com/office/officeart/2008/layout/HexagonCluster"/>
    <dgm:cxn modelId="{831AFA04-4BFF-4A0E-9F5A-559F1629F3AA}" type="presParOf" srcId="{CF265CAE-7A69-4A1F-B4D0-F92CC179E593}" destId="{71A63F6E-851F-406A-894D-5ECACE533CE1}" srcOrd="0" destOrd="0" presId="urn:microsoft.com/office/officeart/2008/layout/HexagonCluster"/>
    <dgm:cxn modelId="{092F10CE-B6B1-4AF2-AAAA-23751D584DB4}" type="presParOf" srcId="{91967648-1894-4A9A-9B08-FBDE51F3F7C1}" destId="{344E31DE-7003-4221-A7EA-A7ED794D752D}" srcOrd="3" destOrd="0" presId="urn:microsoft.com/office/officeart/2008/layout/HexagonCluster"/>
    <dgm:cxn modelId="{3C563741-1347-446B-9D4B-04845242419B}" type="presParOf" srcId="{344E31DE-7003-4221-A7EA-A7ED794D752D}" destId="{4D46AD4D-2002-475D-AA4E-7C12B1931C47}" srcOrd="0" destOrd="0" presId="urn:microsoft.com/office/officeart/2008/layout/HexagonCluster"/>
    <dgm:cxn modelId="{667A17DB-6CFC-4F7B-8E66-B55D2B79EDDB}" type="presParOf" srcId="{91967648-1894-4A9A-9B08-FBDE51F3F7C1}" destId="{7B65F9DB-69D0-4E3E-BA3D-1154C7B12CDC}" srcOrd="4" destOrd="0" presId="urn:microsoft.com/office/officeart/2008/layout/HexagonCluster"/>
    <dgm:cxn modelId="{EBE3B1EA-677D-4277-8BC7-05625D45CE89}" type="presParOf" srcId="{7B65F9DB-69D0-4E3E-BA3D-1154C7B12CDC}" destId="{045E8E60-3E01-4F24-901F-7715FE488B03}" srcOrd="0" destOrd="0" presId="urn:microsoft.com/office/officeart/2008/layout/HexagonCluster"/>
    <dgm:cxn modelId="{088B638C-3D57-408C-8CB5-AC84B6107271}" type="presParOf" srcId="{91967648-1894-4A9A-9B08-FBDE51F3F7C1}" destId="{26B1E5FE-5BF3-461C-B061-00749CB10648}" srcOrd="5" destOrd="0" presId="urn:microsoft.com/office/officeart/2008/layout/HexagonCluster"/>
    <dgm:cxn modelId="{35B23F9E-A848-4A12-A0CC-EA10DDDABA68}" type="presParOf" srcId="{26B1E5FE-5BF3-461C-B061-00749CB10648}" destId="{36A6C601-CC01-4FD3-9496-18E4E47A5523}" srcOrd="0" destOrd="0" presId="urn:microsoft.com/office/officeart/2008/layout/HexagonCluster"/>
    <dgm:cxn modelId="{F07EF8E1-D609-4A60-9BEB-9349DA0A98B2}" type="presParOf" srcId="{91967648-1894-4A9A-9B08-FBDE51F3F7C1}" destId="{60443703-D7F4-45BE-83A2-C6DDF6E5C9B9}" srcOrd="6" destOrd="0" presId="urn:microsoft.com/office/officeart/2008/layout/HexagonCluster"/>
    <dgm:cxn modelId="{6540C085-C1B3-4808-A159-872F9438AB29}" type="presParOf" srcId="{60443703-D7F4-45BE-83A2-C6DDF6E5C9B9}" destId="{B2F5C862-F3E7-4CD0-B76A-7220A35BA3AC}" srcOrd="0" destOrd="0" presId="urn:microsoft.com/office/officeart/2008/layout/HexagonCluster"/>
    <dgm:cxn modelId="{3F70E07B-8820-4C9F-8DDF-DDA5A1D0379B}" type="presParOf" srcId="{91967648-1894-4A9A-9B08-FBDE51F3F7C1}" destId="{48A6E6BE-C0D1-4458-98A7-0D46422DE179}" srcOrd="7" destOrd="0" presId="urn:microsoft.com/office/officeart/2008/layout/HexagonCluster"/>
    <dgm:cxn modelId="{DF0E13D4-B506-4D66-BF15-0544E2F6599E}" type="presParOf" srcId="{48A6E6BE-C0D1-4458-98A7-0D46422DE179}" destId="{B3B777B6-0D46-452F-926F-98B1C9D849F7}" srcOrd="0" destOrd="0" presId="urn:microsoft.com/office/officeart/2008/layout/HexagonCluster"/>
    <dgm:cxn modelId="{9319C29C-DECB-4213-B201-2279885AFA8A}" type="presParOf" srcId="{91967648-1894-4A9A-9B08-FBDE51F3F7C1}" destId="{7EA2AE6E-A406-43C6-B1D9-851C5BFB7419}" srcOrd="8" destOrd="0" presId="urn:microsoft.com/office/officeart/2008/layout/HexagonCluster"/>
    <dgm:cxn modelId="{2EF8D515-DC05-4E15-86B6-00179CEF113F}" type="presParOf" srcId="{7EA2AE6E-A406-43C6-B1D9-851C5BFB7419}" destId="{E5A27931-B533-4652-8AFF-BED3B7B8FE71}" srcOrd="0" destOrd="0" presId="urn:microsoft.com/office/officeart/2008/layout/HexagonCluster"/>
    <dgm:cxn modelId="{BED9E6E3-0018-4788-970A-EB7A076FE7B3}" type="presParOf" srcId="{91967648-1894-4A9A-9B08-FBDE51F3F7C1}" destId="{F008392E-D095-4BD5-B145-821DD35DBBB8}" srcOrd="9" destOrd="0" presId="urn:microsoft.com/office/officeart/2008/layout/HexagonCluster"/>
    <dgm:cxn modelId="{0CFC692F-3089-4B09-95FD-D97D224C6A12}" type="presParOf" srcId="{F008392E-D095-4BD5-B145-821DD35DBBB8}" destId="{9A5E61FC-367D-4DF2-944C-5E61F1289463}" srcOrd="0" destOrd="0" presId="urn:microsoft.com/office/officeart/2008/layout/HexagonCluster"/>
    <dgm:cxn modelId="{55E10319-64CF-428A-8232-C8892CC00136}" type="presParOf" srcId="{91967648-1894-4A9A-9B08-FBDE51F3F7C1}" destId="{B96B5439-BD77-4EF4-97E9-99133DAC8F34}" srcOrd="10" destOrd="0" presId="urn:microsoft.com/office/officeart/2008/layout/HexagonCluster"/>
    <dgm:cxn modelId="{58B3B984-FE90-4972-BE70-69F999BCD963}" type="presParOf" srcId="{B96B5439-BD77-4EF4-97E9-99133DAC8F34}" destId="{A63B6365-47D3-472D-ABE8-07897A05D7AA}" srcOrd="0" destOrd="0" presId="urn:microsoft.com/office/officeart/2008/layout/HexagonCluster"/>
    <dgm:cxn modelId="{8A56E2EE-AF07-4083-9EE4-798FF6B574B6}" type="presParOf" srcId="{91967648-1894-4A9A-9B08-FBDE51F3F7C1}" destId="{83CF6A3C-939C-4E67-96AA-FF9509F0BC19}" srcOrd="11" destOrd="0" presId="urn:microsoft.com/office/officeart/2008/layout/HexagonCluster"/>
    <dgm:cxn modelId="{50D6A189-BB8B-4547-BCA2-C735563BF5A8}" type="presParOf" srcId="{83CF6A3C-939C-4E67-96AA-FF9509F0BC19}" destId="{2DDF311F-289F-455A-B4FD-A6BCE3C6F42F}" srcOrd="0" destOrd="0" presId="urn:microsoft.com/office/officeart/2008/layout/HexagonCluster"/>
    <dgm:cxn modelId="{B0DA46D5-B8F8-4AA9-8868-5CE684FFB49F}" type="presParOf" srcId="{91967648-1894-4A9A-9B08-FBDE51F3F7C1}" destId="{3BEA89BC-0D1F-4791-931D-9BD79223FC63}" srcOrd="12" destOrd="0" presId="urn:microsoft.com/office/officeart/2008/layout/HexagonCluster"/>
    <dgm:cxn modelId="{58385D5B-321D-46A5-9386-6D99FA6817D1}" type="presParOf" srcId="{3BEA89BC-0D1F-4791-931D-9BD79223FC63}" destId="{1FCE8811-C13C-4CEC-B769-E54143AAE09A}" srcOrd="0" destOrd="0" presId="urn:microsoft.com/office/officeart/2008/layout/HexagonCluster"/>
    <dgm:cxn modelId="{82FBD53E-B9F5-4C37-B5BA-342859593222}" type="presParOf" srcId="{91967648-1894-4A9A-9B08-FBDE51F3F7C1}" destId="{B5809A2A-DA7B-4C2D-9A9B-5A4643E9445F}" srcOrd="13" destOrd="0" presId="urn:microsoft.com/office/officeart/2008/layout/HexagonCluster"/>
    <dgm:cxn modelId="{5933F193-F562-42AB-B70E-838C5962B24D}" type="presParOf" srcId="{B5809A2A-DA7B-4C2D-9A9B-5A4643E9445F}" destId="{F914B3F4-437C-4824-9B27-416FA863FA11}" srcOrd="0" destOrd="0" presId="urn:microsoft.com/office/officeart/2008/layout/HexagonCluster"/>
    <dgm:cxn modelId="{C36CA12D-C27E-4D1D-BB8A-37B7D5EC78E6}" type="presParOf" srcId="{91967648-1894-4A9A-9B08-FBDE51F3F7C1}" destId="{EDCF6DD6-BC66-42D0-8973-B4E45C91CC16}" srcOrd="14" destOrd="0" presId="urn:microsoft.com/office/officeart/2008/layout/HexagonCluster"/>
    <dgm:cxn modelId="{7DFD7C3E-BB86-4303-AF68-68F24622E9CD}" type="presParOf" srcId="{EDCF6DD6-BC66-42D0-8973-B4E45C91CC16}" destId="{E25F804A-621C-4A4C-BE17-A8E1FEF61675}" srcOrd="0" destOrd="0" presId="urn:microsoft.com/office/officeart/2008/layout/HexagonCluster"/>
    <dgm:cxn modelId="{C7ECC6A3-928E-41AD-B2D6-97007E16D0A3}" type="presParOf" srcId="{91967648-1894-4A9A-9B08-FBDE51F3F7C1}" destId="{D5217E24-0241-479C-9DF9-B8A26572FED9}" srcOrd="15" destOrd="0" presId="urn:microsoft.com/office/officeart/2008/layout/HexagonCluster"/>
    <dgm:cxn modelId="{F4EC21BD-2D04-4934-940F-5D4E4514537A}" type="presParOf" srcId="{D5217E24-0241-479C-9DF9-B8A26572FED9}" destId="{9FF1B3D1-39A5-4C60-B1F4-6470DF9DB1E4}" srcOrd="0" destOrd="0" presId="urn:microsoft.com/office/officeart/2008/layout/HexagonCluster"/>
    <dgm:cxn modelId="{B50F5103-776A-4788-9FDB-9F0720526FCE}" type="presParOf" srcId="{91967648-1894-4A9A-9B08-FBDE51F3F7C1}" destId="{A9B75285-F086-4F1D-9D20-4A7FA2AA13D3}" srcOrd="16" destOrd="0" presId="urn:microsoft.com/office/officeart/2008/layout/HexagonCluster"/>
    <dgm:cxn modelId="{E3368F95-B23F-4788-AACD-542D970D4114}" type="presParOf" srcId="{A9B75285-F086-4F1D-9D20-4A7FA2AA13D3}" destId="{657EC3EF-ADC5-4E65-9DA1-82C811EE1CB4}" srcOrd="0" destOrd="0" presId="urn:microsoft.com/office/officeart/2008/layout/HexagonCluster"/>
    <dgm:cxn modelId="{B0FB349D-DB93-4918-9BB8-B4AA404212D9}" type="presParOf" srcId="{91967648-1894-4A9A-9B08-FBDE51F3F7C1}" destId="{747B4DBF-9F5D-40CA-9A82-F4CF84112ADB}" srcOrd="17" destOrd="0" presId="urn:microsoft.com/office/officeart/2008/layout/HexagonCluster"/>
    <dgm:cxn modelId="{CF975CCE-49B5-4242-8678-1B96A6FD2BC2}" type="presParOf" srcId="{747B4DBF-9F5D-40CA-9A82-F4CF84112ADB}" destId="{A332EC20-7D8B-4B3B-A759-68D2EC134059}" srcOrd="0" destOrd="0" presId="urn:microsoft.com/office/officeart/2008/layout/HexagonCluster"/>
    <dgm:cxn modelId="{B38BB544-320A-4E22-819D-B61482FAE43B}" type="presParOf" srcId="{91967648-1894-4A9A-9B08-FBDE51F3F7C1}" destId="{A51A27F1-F02E-400B-B093-795ECBE8FB7B}" srcOrd="18" destOrd="0" presId="urn:microsoft.com/office/officeart/2008/layout/HexagonCluster"/>
    <dgm:cxn modelId="{8C2C5503-3825-4BCD-9C33-99ACA64F0406}" type="presParOf" srcId="{A51A27F1-F02E-400B-B093-795ECBE8FB7B}" destId="{81379669-80B3-4FBD-B2EF-AC5FCFE3B5E6}" srcOrd="0" destOrd="0" presId="urn:microsoft.com/office/officeart/2008/layout/HexagonCluster"/>
    <dgm:cxn modelId="{CB97870C-CEC1-44F8-BB72-C36840805239}" type="presParOf" srcId="{91967648-1894-4A9A-9B08-FBDE51F3F7C1}" destId="{94AC028D-9052-4102-A5AE-6CAC58EE8561}" srcOrd="19" destOrd="0" presId="urn:microsoft.com/office/officeart/2008/layout/HexagonCluster"/>
    <dgm:cxn modelId="{3AA344A2-3729-4973-A339-378DDE10273F}" type="presParOf" srcId="{94AC028D-9052-4102-A5AE-6CAC58EE8561}" destId="{9B5B1E1B-1F1E-4A90-97D5-74587FC73D16}" srcOrd="0" destOrd="0" presId="urn:microsoft.com/office/officeart/2008/layout/HexagonCluster"/>
    <dgm:cxn modelId="{5EB9B1B1-4A7D-46D1-B243-118D64393C24}" type="presParOf" srcId="{91967648-1894-4A9A-9B08-FBDE51F3F7C1}" destId="{2A4FA0C7-A708-4D23-AB19-8FD04A624715}" srcOrd="20" destOrd="0" presId="urn:microsoft.com/office/officeart/2008/layout/HexagonCluster"/>
    <dgm:cxn modelId="{F461C1B9-A46F-4DE7-BB15-CDF3F35002F6}" type="presParOf" srcId="{2A4FA0C7-A708-4D23-AB19-8FD04A624715}" destId="{CBCEFC71-EC01-45FE-847F-A62FB1F88583}" srcOrd="0" destOrd="0" presId="urn:microsoft.com/office/officeart/2008/layout/HexagonCluster"/>
    <dgm:cxn modelId="{4CC2317E-8365-41DC-B975-9C6094CC4F65}" type="presParOf" srcId="{91967648-1894-4A9A-9B08-FBDE51F3F7C1}" destId="{93D4657F-27E3-461D-98BB-B09DF12E16E7}" srcOrd="21" destOrd="0" presId="urn:microsoft.com/office/officeart/2008/layout/HexagonCluster"/>
    <dgm:cxn modelId="{8CD6D566-ABFA-40EE-8F78-C0D43339D816}" type="presParOf" srcId="{93D4657F-27E3-461D-98BB-B09DF12E16E7}" destId="{455677E8-BDEB-49B1-93B4-C7F00C68BF4C}" srcOrd="0" destOrd="0" presId="urn:microsoft.com/office/officeart/2008/layout/HexagonCluster"/>
    <dgm:cxn modelId="{182DBA53-BCD5-47E3-81A6-FAA733BD2908}" type="presParOf" srcId="{91967648-1894-4A9A-9B08-FBDE51F3F7C1}" destId="{1FA21D25-BED4-4D12-9B5E-62303964D4CD}" srcOrd="22" destOrd="0" presId="urn:microsoft.com/office/officeart/2008/layout/HexagonCluster"/>
    <dgm:cxn modelId="{74C20935-07F5-4BF4-B6E9-6682DE9050FF}" type="presParOf" srcId="{1FA21D25-BED4-4D12-9B5E-62303964D4CD}" destId="{C705FF83-A103-4FD3-9652-0AABAF8B549D}" srcOrd="0" destOrd="0" presId="urn:microsoft.com/office/officeart/2008/layout/HexagonCluster"/>
    <dgm:cxn modelId="{DEFBFFED-062B-4775-9513-41F3C532CA59}" type="presParOf" srcId="{91967648-1894-4A9A-9B08-FBDE51F3F7C1}" destId="{6EF3B082-0DED-48D9-94A4-1BD8D82E12ED}" srcOrd="23" destOrd="0" presId="urn:microsoft.com/office/officeart/2008/layout/HexagonCluster"/>
    <dgm:cxn modelId="{56FBF2C0-3BC7-4889-BFBB-2797B506F9C2}" type="presParOf" srcId="{6EF3B082-0DED-48D9-94A4-1BD8D82E12ED}" destId="{083F708A-4CCE-489C-9F61-3640CF9AB4BA}"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8FA655-ED8C-4147-95C3-EA54A73EAD64}" type="doc">
      <dgm:prSet loTypeId="urn:microsoft.com/office/officeart/2005/8/layout/equation2" loCatId="process" qsTypeId="urn:microsoft.com/office/officeart/2005/8/quickstyle/3d2" qsCatId="3D" csTypeId="urn:microsoft.com/office/officeart/2005/8/colors/accent1_2" csCatId="accent1" phldr="1"/>
      <dgm:spPr/>
    </dgm:pt>
    <dgm:pt modelId="{00DB8485-A75D-4CA0-9FCB-32B5DB840EF2}">
      <dgm:prSet phldrT="[Text]"/>
      <dgm:spPr/>
      <dgm:t>
        <a:bodyPr/>
        <a:lstStyle/>
        <a:p>
          <a:r>
            <a:rPr lang="en-US" dirty="0" smtClean="0"/>
            <a:t>BULLYING</a:t>
          </a:r>
          <a:endParaRPr lang="en-US" dirty="0"/>
        </a:p>
      </dgm:t>
    </dgm:pt>
    <dgm:pt modelId="{55F1B15D-893B-43C4-AC9D-118E8BF98718}" type="parTrans" cxnId="{F63226E4-732D-4326-917B-2C8E2943192E}">
      <dgm:prSet/>
      <dgm:spPr/>
      <dgm:t>
        <a:bodyPr/>
        <a:lstStyle/>
        <a:p>
          <a:endParaRPr lang="en-US"/>
        </a:p>
      </dgm:t>
    </dgm:pt>
    <dgm:pt modelId="{B880B868-01EB-4F09-B76E-8D2A00ED5DA6}" type="sibTrans" cxnId="{F63226E4-732D-4326-917B-2C8E2943192E}">
      <dgm:prSet/>
      <dgm:spPr/>
      <dgm:t>
        <a:bodyPr/>
        <a:lstStyle/>
        <a:p>
          <a:endParaRPr lang="en-US"/>
        </a:p>
      </dgm:t>
    </dgm:pt>
    <dgm:pt modelId="{BC2CDDEE-114E-4CC5-B96F-A089734E3539}">
      <dgm:prSet phldrT="[Text]"/>
      <dgm:spPr/>
      <dgm:t>
        <a:bodyPr/>
        <a:lstStyle/>
        <a:p>
          <a:r>
            <a:rPr lang="en-US" dirty="0" smtClean="0"/>
            <a:t>PROTECTED CLASS</a:t>
          </a:r>
          <a:endParaRPr lang="en-US" dirty="0"/>
        </a:p>
      </dgm:t>
    </dgm:pt>
    <dgm:pt modelId="{8FEB9CD4-406B-461D-B932-2DC7E44163E3}" type="parTrans" cxnId="{987A62CC-D404-4E51-9A6C-111E1F6589A0}">
      <dgm:prSet/>
      <dgm:spPr/>
      <dgm:t>
        <a:bodyPr/>
        <a:lstStyle/>
        <a:p>
          <a:endParaRPr lang="en-US"/>
        </a:p>
      </dgm:t>
    </dgm:pt>
    <dgm:pt modelId="{D4B8301E-AFCD-4959-9481-2A1860659B99}" type="sibTrans" cxnId="{987A62CC-D404-4E51-9A6C-111E1F6589A0}">
      <dgm:prSet/>
      <dgm:spPr/>
      <dgm:t>
        <a:bodyPr/>
        <a:lstStyle/>
        <a:p>
          <a:endParaRPr lang="en-US"/>
        </a:p>
      </dgm:t>
    </dgm:pt>
    <dgm:pt modelId="{471C65D9-32FB-4C75-AD18-DAF4FABCC8FB}">
      <dgm:prSet phldrT="[Text]"/>
      <dgm:spPr/>
      <dgm:t>
        <a:bodyPr/>
        <a:lstStyle/>
        <a:p>
          <a:r>
            <a:rPr lang="en-US" dirty="0" smtClean="0"/>
            <a:t>HARASSMENT</a:t>
          </a:r>
          <a:endParaRPr lang="en-US" dirty="0"/>
        </a:p>
      </dgm:t>
    </dgm:pt>
    <dgm:pt modelId="{A128905C-B311-4996-84B2-1E6302544A45}" type="parTrans" cxnId="{3E847C6E-9274-40F9-951C-6C46E4DB2A26}">
      <dgm:prSet/>
      <dgm:spPr/>
      <dgm:t>
        <a:bodyPr/>
        <a:lstStyle/>
        <a:p>
          <a:endParaRPr lang="en-US"/>
        </a:p>
      </dgm:t>
    </dgm:pt>
    <dgm:pt modelId="{28577904-F72F-4DEA-8E3B-3802A54CF7EE}" type="sibTrans" cxnId="{3E847C6E-9274-40F9-951C-6C46E4DB2A26}">
      <dgm:prSet/>
      <dgm:spPr/>
      <dgm:t>
        <a:bodyPr/>
        <a:lstStyle/>
        <a:p>
          <a:endParaRPr lang="en-US"/>
        </a:p>
      </dgm:t>
    </dgm:pt>
    <dgm:pt modelId="{450FC7BD-7E3A-4238-AC9C-0829A1551E4B}" type="pres">
      <dgm:prSet presAssocID="{DB8FA655-ED8C-4147-95C3-EA54A73EAD64}" presName="Name0" presStyleCnt="0">
        <dgm:presLayoutVars>
          <dgm:dir/>
          <dgm:resizeHandles val="exact"/>
        </dgm:presLayoutVars>
      </dgm:prSet>
      <dgm:spPr/>
    </dgm:pt>
    <dgm:pt modelId="{AD0E2EAA-DD67-45CB-8434-EF51B43A7087}" type="pres">
      <dgm:prSet presAssocID="{DB8FA655-ED8C-4147-95C3-EA54A73EAD64}" presName="vNodes" presStyleCnt="0"/>
      <dgm:spPr/>
    </dgm:pt>
    <dgm:pt modelId="{B1E2FA1C-B566-4940-BD90-0E147F1D5B19}" type="pres">
      <dgm:prSet presAssocID="{00DB8485-A75D-4CA0-9FCB-32B5DB840EF2}" presName="node" presStyleLbl="node1" presStyleIdx="0" presStyleCnt="3">
        <dgm:presLayoutVars>
          <dgm:bulletEnabled val="1"/>
        </dgm:presLayoutVars>
      </dgm:prSet>
      <dgm:spPr/>
      <dgm:t>
        <a:bodyPr/>
        <a:lstStyle/>
        <a:p>
          <a:endParaRPr lang="en-US"/>
        </a:p>
      </dgm:t>
    </dgm:pt>
    <dgm:pt modelId="{24D6084C-0755-4392-92D8-013BB9113960}" type="pres">
      <dgm:prSet presAssocID="{B880B868-01EB-4F09-B76E-8D2A00ED5DA6}" presName="spacerT" presStyleCnt="0"/>
      <dgm:spPr/>
    </dgm:pt>
    <dgm:pt modelId="{E37E9617-56EB-4180-BFA8-4377F311D145}" type="pres">
      <dgm:prSet presAssocID="{B880B868-01EB-4F09-B76E-8D2A00ED5DA6}" presName="sibTrans" presStyleLbl="sibTrans2D1" presStyleIdx="0" presStyleCnt="2"/>
      <dgm:spPr/>
      <dgm:t>
        <a:bodyPr/>
        <a:lstStyle/>
        <a:p>
          <a:endParaRPr lang="en-US"/>
        </a:p>
      </dgm:t>
    </dgm:pt>
    <dgm:pt modelId="{A591174C-F5A8-4FEE-966D-C43A136CC89F}" type="pres">
      <dgm:prSet presAssocID="{B880B868-01EB-4F09-B76E-8D2A00ED5DA6}" presName="spacerB" presStyleCnt="0"/>
      <dgm:spPr/>
    </dgm:pt>
    <dgm:pt modelId="{8CE9BA55-68E5-4A51-A996-BA127B882AE7}" type="pres">
      <dgm:prSet presAssocID="{BC2CDDEE-114E-4CC5-B96F-A089734E3539}" presName="node" presStyleLbl="node1" presStyleIdx="1" presStyleCnt="3">
        <dgm:presLayoutVars>
          <dgm:bulletEnabled val="1"/>
        </dgm:presLayoutVars>
      </dgm:prSet>
      <dgm:spPr/>
      <dgm:t>
        <a:bodyPr/>
        <a:lstStyle/>
        <a:p>
          <a:endParaRPr lang="en-US"/>
        </a:p>
      </dgm:t>
    </dgm:pt>
    <dgm:pt modelId="{A67786A9-D4E0-409A-BD93-C28D7E9BA530}" type="pres">
      <dgm:prSet presAssocID="{DB8FA655-ED8C-4147-95C3-EA54A73EAD64}" presName="sibTransLast" presStyleLbl="sibTrans2D1" presStyleIdx="1" presStyleCnt="2"/>
      <dgm:spPr/>
      <dgm:t>
        <a:bodyPr/>
        <a:lstStyle/>
        <a:p>
          <a:endParaRPr lang="en-US"/>
        </a:p>
      </dgm:t>
    </dgm:pt>
    <dgm:pt modelId="{617C841E-FBF6-492C-B3AD-BD912D40A5FB}" type="pres">
      <dgm:prSet presAssocID="{DB8FA655-ED8C-4147-95C3-EA54A73EAD64}" presName="connectorText" presStyleLbl="sibTrans2D1" presStyleIdx="1" presStyleCnt="2"/>
      <dgm:spPr/>
      <dgm:t>
        <a:bodyPr/>
        <a:lstStyle/>
        <a:p>
          <a:endParaRPr lang="en-US"/>
        </a:p>
      </dgm:t>
    </dgm:pt>
    <dgm:pt modelId="{E9AA0741-37F0-4550-AF5B-80A1A698036D}" type="pres">
      <dgm:prSet presAssocID="{DB8FA655-ED8C-4147-95C3-EA54A73EAD64}" presName="lastNode" presStyleLbl="node1" presStyleIdx="2" presStyleCnt="3">
        <dgm:presLayoutVars>
          <dgm:bulletEnabled val="1"/>
        </dgm:presLayoutVars>
      </dgm:prSet>
      <dgm:spPr/>
      <dgm:t>
        <a:bodyPr/>
        <a:lstStyle/>
        <a:p>
          <a:endParaRPr lang="en-US"/>
        </a:p>
      </dgm:t>
    </dgm:pt>
  </dgm:ptLst>
  <dgm:cxnLst>
    <dgm:cxn modelId="{C65B5DAF-0EBC-4A71-9F17-A7B6AF6EF08C}" type="presOf" srcId="{BC2CDDEE-114E-4CC5-B96F-A089734E3539}" destId="{8CE9BA55-68E5-4A51-A996-BA127B882AE7}" srcOrd="0" destOrd="0" presId="urn:microsoft.com/office/officeart/2005/8/layout/equation2"/>
    <dgm:cxn modelId="{F63226E4-732D-4326-917B-2C8E2943192E}" srcId="{DB8FA655-ED8C-4147-95C3-EA54A73EAD64}" destId="{00DB8485-A75D-4CA0-9FCB-32B5DB840EF2}" srcOrd="0" destOrd="0" parTransId="{55F1B15D-893B-43C4-AC9D-118E8BF98718}" sibTransId="{B880B868-01EB-4F09-B76E-8D2A00ED5DA6}"/>
    <dgm:cxn modelId="{987A62CC-D404-4E51-9A6C-111E1F6589A0}" srcId="{DB8FA655-ED8C-4147-95C3-EA54A73EAD64}" destId="{BC2CDDEE-114E-4CC5-B96F-A089734E3539}" srcOrd="1" destOrd="0" parTransId="{8FEB9CD4-406B-461D-B932-2DC7E44163E3}" sibTransId="{D4B8301E-AFCD-4959-9481-2A1860659B99}"/>
    <dgm:cxn modelId="{2D16841E-80C1-4A69-9FCF-4113899A8C52}" type="presOf" srcId="{00DB8485-A75D-4CA0-9FCB-32B5DB840EF2}" destId="{B1E2FA1C-B566-4940-BD90-0E147F1D5B19}" srcOrd="0" destOrd="0" presId="urn:microsoft.com/office/officeart/2005/8/layout/equation2"/>
    <dgm:cxn modelId="{E4463798-CCF5-47B1-8082-503309A6B1CE}" type="presOf" srcId="{D4B8301E-AFCD-4959-9481-2A1860659B99}" destId="{617C841E-FBF6-492C-B3AD-BD912D40A5FB}" srcOrd="1" destOrd="0" presId="urn:microsoft.com/office/officeart/2005/8/layout/equation2"/>
    <dgm:cxn modelId="{CD471B64-6306-4EBE-9715-2C2B467AB5E8}" type="presOf" srcId="{DB8FA655-ED8C-4147-95C3-EA54A73EAD64}" destId="{450FC7BD-7E3A-4238-AC9C-0829A1551E4B}" srcOrd="0" destOrd="0" presId="urn:microsoft.com/office/officeart/2005/8/layout/equation2"/>
    <dgm:cxn modelId="{30D99B97-C78B-47D6-83D2-1804BDE45D97}" type="presOf" srcId="{471C65D9-32FB-4C75-AD18-DAF4FABCC8FB}" destId="{E9AA0741-37F0-4550-AF5B-80A1A698036D}" srcOrd="0" destOrd="0" presId="urn:microsoft.com/office/officeart/2005/8/layout/equation2"/>
    <dgm:cxn modelId="{F56271A8-D7BE-4C5D-BB12-984A928C21C0}" type="presOf" srcId="{D4B8301E-AFCD-4959-9481-2A1860659B99}" destId="{A67786A9-D4E0-409A-BD93-C28D7E9BA530}" srcOrd="0" destOrd="0" presId="urn:microsoft.com/office/officeart/2005/8/layout/equation2"/>
    <dgm:cxn modelId="{E0963FE6-F35E-4F97-B4AF-81FD5E15833D}" type="presOf" srcId="{B880B868-01EB-4F09-B76E-8D2A00ED5DA6}" destId="{E37E9617-56EB-4180-BFA8-4377F311D145}" srcOrd="0" destOrd="0" presId="urn:microsoft.com/office/officeart/2005/8/layout/equation2"/>
    <dgm:cxn modelId="{3E847C6E-9274-40F9-951C-6C46E4DB2A26}" srcId="{DB8FA655-ED8C-4147-95C3-EA54A73EAD64}" destId="{471C65D9-32FB-4C75-AD18-DAF4FABCC8FB}" srcOrd="2" destOrd="0" parTransId="{A128905C-B311-4996-84B2-1E6302544A45}" sibTransId="{28577904-F72F-4DEA-8E3B-3802A54CF7EE}"/>
    <dgm:cxn modelId="{2A89E8FB-0ABD-43AC-BEDC-E892FC412B38}" type="presParOf" srcId="{450FC7BD-7E3A-4238-AC9C-0829A1551E4B}" destId="{AD0E2EAA-DD67-45CB-8434-EF51B43A7087}" srcOrd="0" destOrd="0" presId="urn:microsoft.com/office/officeart/2005/8/layout/equation2"/>
    <dgm:cxn modelId="{E01F1532-9CA5-41C3-A1CB-DE35E1534CA1}" type="presParOf" srcId="{AD0E2EAA-DD67-45CB-8434-EF51B43A7087}" destId="{B1E2FA1C-B566-4940-BD90-0E147F1D5B19}" srcOrd="0" destOrd="0" presId="urn:microsoft.com/office/officeart/2005/8/layout/equation2"/>
    <dgm:cxn modelId="{DDAB5A28-D87E-4393-9D08-CD8C2D0AF8DA}" type="presParOf" srcId="{AD0E2EAA-DD67-45CB-8434-EF51B43A7087}" destId="{24D6084C-0755-4392-92D8-013BB9113960}" srcOrd="1" destOrd="0" presId="urn:microsoft.com/office/officeart/2005/8/layout/equation2"/>
    <dgm:cxn modelId="{3F95AC7A-A944-4D6A-99C6-1E005934905A}" type="presParOf" srcId="{AD0E2EAA-DD67-45CB-8434-EF51B43A7087}" destId="{E37E9617-56EB-4180-BFA8-4377F311D145}" srcOrd="2" destOrd="0" presId="urn:microsoft.com/office/officeart/2005/8/layout/equation2"/>
    <dgm:cxn modelId="{9E782C5E-D018-4C4A-B6DF-3C29717D375D}" type="presParOf" srcId="{AD0E2EAA-DD67-45CB-8434-EF51B43A7087}" destId="{A591174C-F5A8-4FEE-966D-C43A136CC89F}" srcOrd="3" destOrd="0" presId="urn:microsoft.com/office/officeart/2005/8/layout/equation2"/>
    <dgm:cxn modelId="{A9DB062F-3A95-4F73-8786-A94343318D30}" type="presParOf" srcId="{AD0E2EAA-DD67-45CB-8434-EF51B43A7087}" destId="{8CE9BA55-68E5-4A51-A996-BA127B882AE7}" srcOrd="4" destOrd="0" presId="urn:microsoft.com/office/officeart/2005/8/layout/equation2"/>
    <dgm:cxn modelId="{89B5FB81-F6D7-44BE-828A-83CB9050DD0C}" type="presParOf" srcId="{450FC7BD-7E3A-4238-AC9C-0829A1551E4B}" destId="{A67786A9-D4E0-409A-BD93-C28D7E9BA530}" srcOrd="1" destOrd="0" presId="urn:microsoft.com/office/officeart/2005/8/layout/equation2"/>
    <dgm:cxn modelId="{E397CC95-06FB-4D38-9E75-809F97163B76}" type="presParOf" srcId="{A67786A9-D4E0-409A-BD93-C28D7E9BA530}" destId="{617C841E-FBF6-492C-B3AD-BD912D40A5FB}" srcOrd="0" destOrd="0" presId="urn:microsoft.com/office/officeart/2005/8/layout/equation2"/>
    <dgm:cxn modelId="{FE1E851F-FC27-49C5-A096-E44AE15B5133}" type="presParOf" srcId="{450FC7BD-7E3A-4238-AC9C-0829A1551E4B}" destId="{E9AA0741-37F0-4550-AF5B-80A1A698036D}"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7591A6-6D12-40E0-B3DD-052A964500F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33F65387-95D3-47E8-B989-A5F9F7EB934D}">
      <dgm:prSet phldrT="[Text]"/>
      <dgm:spPr/>
      <dgm:t>
        <a:bodyPr/>
        <a:lstStyle/>
        <a:p>
          <a:r>
            <a:rPr lang="en-US" dirty="0" smtClean="0">
              <a:latin typeface="+mj-lt"/>
            </a:rPr>
            <a:t>The Civil Rights Act of 1964 (Title VI, Title IV)</a:t>
          </a:r>
          <a:endParaRPr lang="en-US" dirty="0">
            <a:latin typeface="+mj-lt"/>
          </a:endParaRPr>
        </a:p>
      </dgm:t>
    </dgm:pt>
    <dgm:pt modelId="{4300030C-25E1-4D88-933D-8693B6F886F0}" type="parTrans" cxnId="{8B281152-8784-4980-9741-464BE64B92AA}">
      <dgm:prSet/>
      <dgm:spPr/>
      <dgm:t>
        <a:bodyPr/>
        <a:lstStyle/>
        <a:p>
          <a:endParaRPr lang="en-US">
            <a:latin typeface="+mj-lt"/>
          </a:endParaRPr>
        </a:p>
      </dgm:t>
    </dgm:pt>
    <dgm:pt modelId="{F6527D99-F12E-4FB2-B0DF-4DAA500349B1}" type="sibTrans" cxnId="{8B281152-8784-4980-9741-464BE64B92AA}">
      <dgm:prSet/>
      <dgm:spPr/>
      <dgm:t>
        <a:bodyPr/>
        <a:lstStyle/>
        <a:p>
          <a:endParaRPr lang="en-US">
            <a:latin typeface="+mj-lt"/>
          </a:endParaRPr>
        </a:p>
      </dgm:t>
    </dgm:pt>
    <dgm:pt modelId="{B47FB335-5F6C-46C6-8A2B-2833C3B43AD2}">
      <dgm:prSet phldrT="[Text]"/>
      <dgm:spPr/>
      <dgm:t>
        <a:bodyPr/>
        <a:lstStyle/>
        <a:p>
          <a:r>
            <a:rPr lang="en-US" dirty="0" smtClean="0">
              <a:latin typeface="+mj-lt"/>
            </a:rPr>
            <a:t>Prohibits discrimination on the basis of race, color, national origin, sex, or religion</a:t>
          </a:r>
          <a:endParaRPr lang="en-US" dirty="0">
            <a:latin typeface="+mj-lt"/>
          </a:endParaRPr>
        </a:p>
      </dgm:t>
    </dgm:pt>
    <dgm:pt modelId="{376FC87B-5664-405D-81A1-4F5A13A2F1A0}" type="parTrans" cxnId="{EBFDA968-26B8-4897-BA23-675132E52D89}">
      <dgm:prSet/>
      <dgm:spPr/>
      <dgm:t>
        <a:bodyPr/>
        <a:lstStyle/>
        <a:p>
          <a:endParaRPr lang="en-US">
            <a:latin typeface="+mj-lt"/>
          </a:endParaRPr>
        </a:p>
      </dgm:t>
    </dgm:pt>
    <dgm:pt modelId="{CEA8CA84-5C8A-4E74-A13F-675EF2A8A0D1}" type="sibTrans" cxnId="{EBFDA968-26B8-4897-BA23-675132E52D89}">
      <dgm:prSet/>
      <dgm:spPr/>
      <dgm:t>
        <a:bodyPr/>
        <a:lstStyle/>
        <a:p>
          <a:endParaRPr lang="en-US">
            <a:latin typeface="+mj-lt"/>
          </a:endParaRPr>
        </a:p>
      </dgm:t>
    </dgm:pt>
    <dgm:pt modelId="{268F240D-13B0-48A2-AAC0-BA2465D74BA4}">
      <dgm:prSet phldrT="[Text]"/>
      <dgm:spPr/>
      <dgm:t>
        <a:bodyPr/>
        <a:lstStyle/>
        <a:p>
          <a:r>
            <a:rPr lang="en-US" dirty="0" smtClean="0">
              <a:latin typeface="+mj-lt"/>
            </a:rPr>
            <a:t>Title IX of the Education Amendments of 1972 (Title IX) </a:t>
          </a:r>
          <a:endParaRPr lang="en-US" dirty="0">
            <a:latin typeface="+mj-lt"/>
          </a:endParaRPr>
        </a:p>
      </dgm:t>
    </dgm:pt>
    <dgm:pt modelId="{76616A20-51FF-459C-91AF-B846E953248F}" type="parTrans" cxnId="{F5F7A4BB-625C-4E82-A104-CE9C516100E5}">
      <dgm:prSet/>
      <dgm:spPr/>
      <dgm:t>
        <a:bodyPr/>
        <a:lstStyle/>
        <a:p>
          <a:endParaRPr lang="en-US">
            <a:latin typeface="+mj-lt"/>
          </a:endParaRPr>
        </a:p>
      </dgm:t>
    </dgm:pt>
    <dgm:pt modelId="{DD1FB7C0-D952-4AF6-AB17-C318398053BD}" type="sibTrans" cxnId="{F5F7A4BB-625C-4E82-A104-CE9C516100E5}">
      <dgm:prSet/>
      <dgm:spPr/>
      <dgm:t>
        <a:bodyPr/>
        <a:lstStyle/>
        <a:p>
          <a:endParaRPr lang="en-US">
            <a:latin typeface="+mj-lt"/>
          </a:endParaRPr>
        </a:p>
      </dgm:t>
    </dgm:pt>
    <dgm:pt modelId="{AE1CB405-D5ED-44CA-BE99-0BA8BB587B7B}">
      <dgm:prSet phldrT="[Text]"/>
      <dgm:spPr/>
      <dgm:t>
        <a:bodyPr/>
        <a:lstStyle/>
        <a:p>
          <a:r>
            <a:rPr lang="en-US" dirty="0" smtClean="0">
              <a:latin typeface="+mj-lt"/>
            </a:rPr>
            <a:t>Prohibits discrimination on the basis of sex</a:t>
          </a:r>
          <a:endParaRPr lang="en-US" dirty="0">
            <a:latin typeface="+mj-lt"/>
          </a:endParaRPr>
        </a:p>
      </dgm:t>
    </dgm:pt>
    <dgm:pt modelId="{27C29162-B9B9-41E4-8839-34CE99DE5ECF}" type="parTrans" cxnId="{A83B335E-9C7B-4FFD-973A-DC38D1A7B16C}">
      <dgm:prSet/>
      <dgm:spPr/>
      <dgm:t>
        <a:bodyPr/>
        <a:lstStyle/>
        <a:p>
          <a:endParaRPr lang="en-US">
            <a:latin typeface="+mj-lt"/>
          </a:endParaRPr>
        </a:p>
      </dgm:t>
    </dgm:pt>
    <dgm:pt modelId="{92558D71-6413-4574-8C61-B7B8A9462C57}" type="sibTrans" cxnId="{A83B335E-9C7B-4FFD-973A-DC38D1A7B16C}">
      <dgm:prSet/>
      <dgm:spPr/>
      <dgm:t>
        <a:bodyPr/>
        <a:lstStyle/>
        <a:p>
          <a:endParaRPr lang="en-US">
            <a:latin typeface="+mj-lt"/>
          </a:endParaRPr>
        </a:p>
      </dgm:t>
    </dgm:pt>
    <dgm:pt modelId="{E088F406-221C-4579-BCC9-49C1AFD031FC}">
      <dgm:prSet/>
      <dgm:spPr/>
      <dgm:t>
        <a:bodyPr/>
        <a:lstStyle/>
        <a:p>
          <a:r>
            <a:rPr lang="en-US" dirty="0" smtClean="0">
              <a:latin typeface="+mj-lt"/>
            </a:rPr>
            <a:t>Section 504 of the Rehabilitation Act of 1973 (Section 504) and Title II of the Americans with Disabilities Act of 1990 (Title II)/IDEA</a:t>
          </a:r>
          <a:endParaRPr lang="en-US" dirty="0">
            <a:latin typeface="+mj-lt"/>
          </a:endParaRPr>
        </a:p>
      </dgm:t>
    </dgm:pt>
    <dgm:pt modelId="{AFEEB1AC-FD21-4601-BC42-AABB6E95E7A1}" type="parTrans" cxnId="{3EF0ADD2-BDF2-49DC-874F-B836D6B0B0A6}">
      <dgm:prSet/>
      <dgm:spPr/>
      <dgm:t>
        <a:bodyPr/>
        <a:lstStyle/>
        <a:p>
          <a:endParaRPr lang="en-US">
            <a:latin typeface="+mj-lt"/>
          </a:endParaRPr>
        </a:p>
      </dgm:t>
    </dgm:pt>
    <dgm:pt modelId="{6CE18960-D5DE-4889-80E1-A538BA44B8B3}" type="sibTrans" cxnId="{3EF0ADD2-BDF2-49DC-874F-B836D6B0B0A6}">
      <dgm:prSet/>
      <dgm:spPr/>
      <dgm:t>
        <a:bodyPr/>
        <a:lstStyle/>
        <a:p>
          <a:endParaRPr lang="en-US">
            <a:latin typeface="+mj-lt"/>
          </a:endParaRPr>
        </a:p>
      </dgm:t>
    </dgm:pt>
    <dgm:pt modelId="{B75B31EA-D0BC-4C84-94A1-1B8027EA3AEE}">
      <dgm:prSet/>
      <dgm:spPr/>
      <dgm:t>
        <a:bodyPr/>
        <a:lstStyle/>
        <a:p>
          <a:r>
            <a:rPr lang="en-US" dirty="0" smtClean="0">
              <a:latin typeface="+mj-lt"/>
            </a:rPr>
            <a:t>Prohibits discrimination on the basis of disability</a:t>
          </a:r>
          <a:endParaRPr lang="en-US" dirty="0">
            <a:latin typeface="+mj-lt"/>
          </a:endParaRPr>
        </a:p>
      </dgm:t>
    </dgm:pt>
    <dgm:pt modelId="{616BED21-C8F4-4AF0-9ECE-8C650D5DBC96}" type="parTrans" cxnId="{189E88C4-9419-4C7D-A6EE-253AA1E70CBA}">
      <dgm:prSet/>
      <dgm:spPr/>
      <dgm:t>
        <a:bodyPr/>
        <a:lstStyle/>
        <a:p>
          <a:endParaRPr lang="en-US">
            <a:latin typeface="+mj-lt"/>
          </a:endParaRPr>
        </a:p>
      </dgm:t>
    </dgm:pt>
    <dgm:pt modelId="{C1AD4D02-81E0-419C-AB67-777A95315C2C}" type="sibTrans" cxnId="{189E88C4-9419-4C7D-A6EE-253AA1E70CBA}">
      <dgm:prSet/>
      <dgm:spPr/>
      <dgm:t>
        <a:bodyPr/>
        <a:lstStyle/>
        <a:p>
          <a:endParaRPr lang="en-US">
            <a:latin typeface="+mj-lt"/>
          </a:endParaRPr>
        </a:p>
      </dgm:t>
    </dgm:pt>
    <dgm:pt modelId="{50291D1A-9E58-4307-9CF2-6D9731AFFC26}" type="pres">
      <dgm:prSet presAssocID="{2E7591A6-6D12-40E0-B3DD-052A964500F8}" presName="linear" presStyleCnt="0">
        <dgm:presLayoutVars>
          <dgm:animLvl val="lvl"/>
          <dgm:resizeHandles val="exact"/>
        </dgm:presLayoutVars>
      </dgm:prSet>
      <dgm:spPr/>
      <dgm:t>
        <a:bodyPr/>
        <a:lstStyle/>
        <a:p>
          <a:endParaRPr lang="en-US"/>
        </a:p>
      </dgm:t>
    </dgm:pt>
    <dgm:pt modelId="{A4C431D8-175A-4A16-8B6C-E9F35D41370A}" type="pres">
      <dgm:prSet presAssocID="{33F65387-95D3-47E8-B989-A5F9F7EB934D}" presName="parentText" presStyleLbl="node1" presStyleIdx="0" presStyleCnt="3">
        <dgm:presLayoutVars>
          <dgm:chMax val="0"/>
          <dgm:bulletEnabled val="1"/>
        </dgm:presLayoutVars>
      </dgm:prSet>
      <dgm:spPr/>
      <dgm:t>
        <a:bodyPr/>
        <a:lstStyle/>
        <a:p>
          <a:endParaRPr lang="en-US"/>
        </a:p>
      </dgm:t>
    </dgm:pt>
    <dgm:pt modelId="{58D069B4-E596-46F6-B7E2-8147707BB846}" type="pres">
      <dgm:prSet presAssocID="{33F65387-95D3-47E8-B989-A5F9F7EB934D}" presName="childText" presStyleLbl="revTx" presStyleIdx="0" presStyleCnt="3">
        <dgm:presLayoutVars>
          <dgm:bulletEnabled val="1"/>
        </dgm:presLayoutVars>
      </dgm:prSet>
      <dgm:spPr/>
      <dgm:t>
        <a:bodyPr/>
        <a:lstStyle/>
        <a:p>
          <a:endParaRPr lang="en-US"/>
        </a:p>
      </dgm:t>
    </dgm:pt>
    <dgm:pt modelId="{7F4B9852-51E4-4B33-A6D6-320730C2385F}" type="pres">
      <dgm:prSet presAssocID="{268F240D-13B0-48A2-AAC0-BA2465D74BA4}" presName="parentText" presStyleLbl="node1" presStyleIdx="1" presStyleCnt="3">
        <dgm:presLayoutVars>
          <dgm:chMax val="0"/>
          <dgm:bulletEnabled val="1"/>
        </dgm:presLayoutVars>
      </dgm:prSet>
      <dgm:spPr/>
      <dgm:t>
        <a:bodyPr/>
        <a:lstStyle/>
        <a:p>
          <a:endParaRPr lang="en-US"/>
        </a:p>
      </dgm:t>
    </dgm:pt>
    <dgm:pt modelId="{C3D66694-5F6B-4F00-9042-A528EAEE07AB}" type="pres">
      <dgm:prSet presAssocID="{268F240D-13B0-48A2-AAC0-BA2465D74BA4}" presName="childText" presStyleLbl="revTx" presStyleIdx="1" presStyleCnt="3">
        <dgm:presLayoutVars>
          <dgm:bulletEnabled val="1"/>
        </dgm:presLayoutVars>
      </dgm:prSet>
      <dgm:spPr/>
      <dgm:t>
        <a:bodyPr/>
        <a:lstStyle/>
        <a:p>
          <a:endParaRPr lang="en-US"/>
        </a:p>
      </dgm:t>
    </dgm:pt>
    <dgm:pt modelId="{0103E21B-DB7B-4816-8FF9-11B71C8AE343}" type="pres">
      <dgm:prSet presAssocID="{E088F406-221C-4579-BCC9-49C1AFD031FC}" presName="parentText" presStyleLbl="node1" presStyleIdx="2" presStyleCnt="3">
        <dgm:presLayoutVars>
          <dgm:chMax val="0"/>
          <dgm:bulletEnabled val="1"/>
        </dgm:presLayoutVars>
      </dgm:prSet>
      <dgm:spPr/>
      <dgm:t>
        <a:bodyPr/>
        <a:lstStyle/>
        <a:p>
          <a:endParaRPr lang="en-US"/>
        </a:p>
      </dgm:t>
    </dgm:pt>
    <dgm:pt modelId="{ACAE00C6-8371-496B-A268-16B0B05B3910}" type="pres">
      <dgm:prSet presAssocID="{E088F406-221C-4579-BCC9-49C1AFD031FC}" presName="childText" presStyleLbl="revTx" presStyleIdx="2" presStyleCnt="3">
        <dgm:presLayoutVars>
          <dgm:bulletEnabled val="1"/>
        </dgm:presLayoutVars>
      </dgm:prSet>
      <dgm:spPr/>
      <dgm:t>
        <a:bodyPr/>
        <a:lstStyle/>
        <a:p>
          <a:endParaRPr lang="en-US"/>
        </a:p>
      </dgm:t>
    </dgm:pt>
  </dgm:ptLst>
  <dgm:cxnLst>
    <dgm:cxn modelId="{F5F7A4BB-625C-4E82-A104-CE9C516100E5}" srcId="{2E7591A6-6D12-40E0-B3DD-052A964500F8}" destId="{268F240D-13B0-48A2-AAC0-BA2465D74BA4}" srcOrd="1" destOrd="0" parTransId="{76616A20-51FF-459C-91AF-B846E953248F}" sibTransId="{DD1FB7C0-D952-4AF6-AB17-C318398053BD}"/>
    <dgm:cxn modelId="{1880C3E2-F9C6-4F01-B557-AAC014FEB0B5}" type="presOf" srcId="{268F240D-13B0-48A2-AAC0-BA2465D74BA4}" destId="{7F4B9852-51E4-4B33-A6D6-320730C2385F}" srcOrd="0" destOrd="0" presId="urn:microsoft.com/office/officeart/2005/8/layout/vList2"/>
    <dgm:cxn modelId="{189E88C4-9419-4C7D-A6EE-253AA1E70CBA}" srcId="{E088F406-221C-4579-BCC9-49C1AFD031FC}" destId="{B75B31EA-D0BC-4C84-94A1-1B8027EA3AEE}" srcOrd="0" destOrd="0" parTransId="{616BED21-C8F4-4AF0-9ECE-8C650D5DBC96}" sibTransId="{C1AD4D02-81E0-419C-AB67-777A95315C2C}"/>
    <dgm:cxn modelId="{3EF0ADD2-BDF2-49DC-874F-B836D6B0B0A6}" srcId="{2E7591A6-6D12-40E0-B3DD-052A964500F8}" destId="{E088F406-221C-4579-BCC9-49C1AFD031FC}" srcOrd="2" destOrd="0" parTransId="{AFEEB1AC-FD21-4601-BC42-AABB6E95E7A1}" sibTransId="{6CE18960-D5DE-4889-80E1-A538BA44B8B3}"/>
    <dgm:cxn modelId="{A83B335E-9C7B-4FFD-973A-DC38D1A7B16C}" srcId="{268F240D-13B0-48A2-AAC0-BA2465D74BA4}" destId="{AE1CB405-D5ED-44CA-BE99-0BA8BB587B7B}" srcOrd="0" destOrd="0" parTransId="{27C29162-B9B9-41E4-8839-34CE99DE5ECF}" sibTransId="{92558D71-6413-4574-8C61-B7B8A9462C57}"/>
    <dgm:cxn modelId="{8B281152-8784-4980-9741-464BE64B92AA}" srcId="{2E7591A6-6D12-40E0-B3DD-052A964500F8}" destId="{33F65387-95D3-47E8-B989-A5F9F7EB934D}" srcOrd="0" destOrd="0" parTransId="{4300030C-25E1-4D88-933D-8693B6F886F0}" sibTransId="{F6527D99-F12E-4FB2-B0DF-4DAA500349B1}"/>
    <dgm:cxn modelId="{2A989F4F-AACD-41C3-9FD2-B58D0A1234DF}" type="presOf" srcId="{E088F406-221C-4579-BCC9-49C1AFD031FC}" destId="{0103E21B-DB7B-4816-8FF9-11B71C8AE343}" srcOrd="0" destOrd="0" presId="urn:microsoft.com/office/officeart/2005/8/layout/vList2"/>
    <dgm:cxn modelId="{081592AE-CD65-44B7-A83F-AE7C8009B44F}" type="presOf" srcId="{B75B31EA-D0BC-4C84-94A1-1B8027EA3AEE}" destId="{ACAE00C6-8371-496B-A268-16B0B05B3910}" srcOrd="0" destOrd="0" presId="urn:microsoft.com/office/officeart/2005/8/layout/vList2"/>
    <dgm:cxn modelId="{97FD161F-9FB7-4DB2-949E-71942AF022BB}" type="presOf" srcId="{B47FB335-5F6C-46C6-8A2B-2833C3B43AD2}" destId="{58D069B4-E596-46F6-B7E2-8147707BB846}" srcOrd="0" destOrd="0" presId="urn:microsoft.com/office/officeart/2005/8/layout/vList2"/>
    <dgm:cxn modelId="{EBFDA968-26B8-4897-BA23-675132E52D89}" srcId="{33F65387-95D3-47E8-B989-A5F9F7EB934D}" destId="{B47FB335-5F6C-46C6-8A2B-2833C3B43AD2}" srcOrd="0" destOrd="0" parTransId="{376FC87B-5664-405D-81A1-4F5A13A2F1A0}" sibTransId="{CEA8CA84-5C8A-4E74-A13F-675EF2A8A0D1}"/>
    <dgm:cxn modelId="{1C542302-8394-40B9-8998-02904DBE71F5}" type="presOf" srcId="{33F65387-95D3-47E8-B989-A5F9F7EB934D}" destId="{A4C431D8-175A-4A16-8B6C-E9F35D41370A}" srcOrd="0" destOrd="0" presId="urn:microsoft.com/office/officeart/2005/8/layout/vList2"/>
    <dgm:cxn modelId="{FA6409A9-5C5A-4153-BEF5-51A1A2AC48D1}" type="presOf" srcId="{AE1CB405-D5ED-44CA-BE99-0BA8BB587B7B}" destId="{C3D66694-5F6B-4F00-9042-A528EAEE07AB}" srcOrd="0" destOrd="0" presId="urn:microsoft.com/office/officeart/2005/8/layout/vList2"/>
    <dgm:cxn modelId="{4AC0C787-8422-45A0-9D96-8DD30B1FAF7B}" type="presOf" srcId="{2E7591A6-6D12-40E0-B3DD-052A964500F8}" destId="{50291D1A-9E58-4307-9CF2-6D9731AFFC26}" srcOrd="0" destOrd="0" presId="urn:microsoft.com/office/officeart/2005/8/layout/vList2"/>
    <dgm:cxn modelId="{F2561257-5290-4015-8330-F8CD1D7E293A}" type="presParOf" srcId="{50291D1A-9E58-4307-9CF2-6D9731AFFC26}" destId="{A4C431D8-175A-4A16-8B6C-E9F35D41370A}" srcOrd="0" destOrd="0" presId="urn:microsoft.com/office/officeart/2005/8/layout/vList2"/>
    <dgm:cxn modelId="{7BA618E8-4D10-49F0-A272-60658B3211E1}" type="presParOf" srcId="{50291D1A-9E58-4307-9CF2-6D9731AFFC26}" destId="{58D069B4-E596-46F6-B7E2-8147707BB846}" srcOrd="1" destOrd="0" presId="urn:microsoft.com/office/officeart/2005/8/layout/vList2"/>
    <dgm:cxn modelId="{3CA3039D-0F15-4225-9D8C-DDF7A5E026C5}" type="presParOf" srcId="{50291D1A-9E58-4307-9CF2-6D9731AFFC26}" destId="{7F4B9852-51E4-4B33-A6D6-320730C2385F}" srcOrd="2" destOrd="0" presId="urn:microsoft.com/office/officeart/2005/8/layout/vList2"/>
    <dgm:cxn modelId="{850188E2-CD23-4B61-8378-C1B8FF979239}" type="presParOf" srcId="{50291D1A-9E58-4307-9CF2-6D9731AFFC26}" destId="{C3D66694-5F6B-4F00-9042-A528EAEE07AB}" srcOrd="3" destOrd="0" presId="urn:microsoft.com/office/officeart/2005/8/layout/vList2"/>
    <dgm:cxn modelId="{A6548EA4-500D-4F64-8957-78C892D7DA37}" type="presParOf" srcId="{50291D1A-9E58-4307-9CF2-6D9731AFFC26}" destId="{0103E21B-DB7B-4816-8FF9-11B71C8AE343}" srcOrd="4" destOrd="0" presId="urn:microsoft.com/office/officeart/2005/8/layout/vList2"/>
    <dgm:cxn modelId="{2828D277-B562-453A-9108-9C802134C4BF}" type="presParOf" srcId="{50291D1A-9E58-4307-9CF2-6D9731AFFC26}" destId="{ACAE00C6-8371-496B-A268-16B0B05B391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AA06BF-A7A0-704A-817A-3E9F63F07320}" type="doc">
      <dgm:prSet loTypeId="urn:microsoft.com/office/officeart/2008/layout/VerticalCircleList" loCatId="" qsTypeId="urn:microsoft.com/office/officeart/2005/8/quickstyle/simple4" qsCatId="simple" csTypeId="urn:microsoft.com/office/officeart/2005/8/colors/accent1_2" csCatId="accent1" phldr="1"/>
      <dgm:spPr/>
      <dgm:t>
        <a:bodyPr/>
        <a:lstStyle/>
        <a:p>
          <a:endParaRPr lang="en-US"/>
        </a:p>
      </dgm:t>
    </dgm:pt>
    <dgm:pt modelId="{BAFFD874-55E5-8B4F-805C-9C5458818405}">
      <dgm:prSet/>
      <dgm:spPr/>
      <dgm:t>
        <a:bodyPr/>
        <a:lstStyle/>
        <a:p>
          <a:pPr rtl="0"/>
          <a:r>
            <a:rPr lang="en-US" dirty="0" smtClean="0">
              <a:latin typeface="+mj-lt"/>
            </a:rPr>
            <a:t>Intimidation and implied or overt threats of physical violence motivated by race, color, national origin, sex, or religion.</a:t>
          </a:r>
          <a:endParaRPr lang="en-US" dirty="0">
            <a:latin typeface="+mj-lt"/>
          </a:endParaRPr>
        </a:p>
      </dgm:t>
    </dgm:pt>
    <dgm:pt modelId="{0FF35AF3-E28D-CD42-ACAA-F4A0580A9E1D}" type="parTrans" cxnId="{D1CECFBF-13F5-CE4D-ABEE-47F585D91714}">
      <dgm:prSet/>
      <dgm:spPr/>
      <dgm:t>
        <a:bodyPr/>
        <a:lstStyle/>
        <a:p>
          <a:endParaRPr lang="en-US"/>
        </a:p>
      </dgm:t>
    </dgm:pt>
    <dgm:pt modelId="{5C90EE92-60A3-1346-B647-5080FEAD6069}" type="sibTrans" cxnId="{D1CECFBF-13F5-CE4D-ABEE-47F585D91714}">
      <dgm:prSet/>
      <dgm:spPr/>
      <dgm:t>
        <a:bodyPr/>
        <a:lstStyle/>
        <a:p>
          <a:endParaRPr lang="en-US"/>
        </a:p>
      </dgm:t>
    </dgm:pt>
    <dgm:pt modelId="{1C2374DA-DC49-424E-85FF-4E66619F6C4D}">
      <dgm:prSet/>
      <dgm:spPr/>
      <dgm:t>
        <a:bodyPr/>
        <a:lstStyle/>
        <a:p>
          <a:pPr rtl="0"/>
          <a:r>
            <a:rPr lang="en-US" dirty="0" smtClean="0">
              <a:latin typeface="+mj-lt"/>
            </a:rPr>
            <a:t>Physical acts of aggression or assault upon another, or damage to another’s property that is motivated by the individual’s race, color, national origin, sex, </a:t>
          </a:r>
          <a:r>
            <a:rPr lang="en-US" smtClean="0">
              <a:latin typeface="+mj-lt"/>
            </a:rPr>
            <a:t>or religion.</a:t>
          </a:r>
          <a:endParaRPr lang="en-US" dirty="0">
            <a:latin typeface="+mj-lt"/>
          </a:endParaRPr>
        </a:p>
      </dgm:t>
    </dgm:pt>
    <dgm:pt modelId="{7C8F4934-D206-C74B-B1A2-052526573BAC}" type="parTrans" cxnId="{D6CAE42A-0E54-6C46-A7BC-57449AA0FB25}">
      <dgm:prSet/>
      <dgm:spPr/>
      <dgm:t>
        <a:bodyPr/>
        <a:lstStyle/>
        <a:p>
          <a:endParaRPr lang="en-US"/>
        </a:p>
      </dgm:t>
    </dgm:pt>
    <dgm:pt modelId="{93C9B793-9D6F-934B-BF76-36110EB757F2}" type="sibTrans" cxnId="{D6CAE42A-0E54-6C46-A7BC-57449AA0FB25}">
      <dgm:prSet/>
      <dgm:spPr/>
      <dgm:t>
        <a:bodyPr/>
        <a:lstStyle/>
        <a:p>
          <a:endParaRPr lang="en-US"/>
        </a:p>
      </dgm:t>
    </dgm:pt>
    <dgm:pt modelId="{DB5F5AFD-AC17-8842-BE49-C9DB148857B0}">
      <dgm:prSet/>
      <dgm:spPr/>
      <dgm:t>
        <a:bodyPr/>
        <a:lstStyle/>
        <a:p>
          <a:pPr rtl="0"/>
          <a:r>
            <a:rPr lang="en-US" dirty="0" smtClean="0">
              <a:latin typeface="+mj-lt"/>
            </a:rPr>
            <a:t>Demeaning racial jokes, taunting, racial slurs and derogatory racial “nicknames,” innuendos, or other negative or derogatory remarks of a racial nature or relating to national origin </a:t>
          </a:r>
          <a:endParaRPr lang="en-US" dirty="0">
            <a:latin typeface="+mj-lt"/>
          </a:endParaRPr>
        </a:p>
      </dgm:t>
    </dgm:pt>
    <dgm:pt modelId="{F8D305CA-0D4B-664D-946C-AE98DDD5F07C}" type="parTrans" cxnId="{5CCFCF38-555E-4C44-A6EC-2DB49A0EFFDF}">
      <dgm:prSet/>
      <dgm:spPr/>
      <dgm:t>
        <a:bodyPr/>
        <a:lstStyle/>
        <a:p>
          <a:endParaRPr lang="en-US"/>
        </a:p>
      </dgm:t>
    </dgm:pt>
    <dgm:pt modelId="{8320179A-05D6-9548-BA51-28E1D2EE62F5}" type="sibTrans" cxnId="{5CCFCF38-555E-4C44-A6EC-2DB49A0EFFDF}">
      <dgm:prSet/>
      <dgm:spPr/>
      <dgm:t>
        <a:bodyPr/>
        <a:lstStyle/>
        <a:p>
          <a:endParaRPr lang="en-US"/>
        </a:p>
      </dgm:t>
    </dgm:pt>
    <dgm:pt modelId="{558F965D-6800-1A47-A37C-CE7BFFA9BDE1}">
      <dgm:prSet/>
      <dgm:spPr/>
      <dgm:t>
        <a:bodyPr/>
        <a:lstStyle/>
        <a:p>
          <a:pPr rtl="0"/>
          <a:r>
            <a:rPr lang="en-US" dirty="0" smtClean="0">
              <a:latin typeface="+mj-lt"/>
            </a:rPr>
            <a:t>Graffiti and/or slogans or visual displays such as cartoons or posters depicting racial/ethnic slurs or racially/ethnically derogatory sentiments.</a:t>
          </a:r>
          <a:endParaRPr lang="en-US" dirty="0">
            <a:latin typeface="+mj-lt"/>
          </a:endParaRPr>
        </a:p>
      </dgm:t>
    </dgm:pt>
    <dgm:pt modelId="{E5BF90E8-BDBD-3945-97C0-A64E9E05F0E3}" type="parTrans" cxnId="{35389DD2-9F9A-454A-8A5F-B2159E02EABD}">
      <dgm:prSet/>
      <dgm:spPr/>
      <dgm:t>
        <a:bodyPr/>
        <a:lstStyle/>
        <a:p>
          <a:endParaRPr lang="en-US"/>
        </a:p>
      </dgm:t>
    </dgm:pt>
    <dgm:pt modelId="{B93B13D0-CF29-5140-A503-866B1AD898B7}" type="sibTrans" cxnId="{35389DD2-9F9A-454A-8A5F-B2159E02EABD}">
      <dgm:prSet/>
      <dgm:spPr/>
      <dgm:t>
        <a:bodyPr/>
        <a:lstStyle/>
        <a:p>
          <a:endParaRPr lang="en-US"/>
        </a:p>
      </dgm:t>
    </dgm:pt>
    <dgm:pt modelId="{AFD58E96-7E9E-E54F-9D19-C20464B10662}" type="pres">
      <dgm:prSet presAssocID="{02AA06BF-A7A0-704A-817A-3E9F63F07320}" presName="Name0" presStyleCnt="0">
        <dgm:presLayoutVars>
          <dgm:dir/>
        </dgm:presLayoutVars>
      </dgm:prSet>
      <dgm:spPr/>
      <dgm:t>
        <a:bodyPr/>
        <a:lstStyle/>
        <a:p>
          <a:endParaRPr lang="en-US"/>
        </a:p>
      </dgm:t>
    </dgm:pt>
    <dgm:pt modelId="{608985ED-9266-244E-864B-24A3A9ACC19F}" type="pres">
      <dgm:prSet presAssocID="{BAFFD874-55E5-8B4F-805C-9C5458818405}" presName="noChildren" presStyleCnt="0"/>
      <dgm:spPr/>
    </dgm:pt>
    <dgm:pt modelId="{BDDBA079-560C-7F4C-9F1C-8E352D4D8E9A}" type="pres">
      <dgm:prSet presAssocID="{BAFFD874-55E5-8B4F-805C-9C5458818405}" presName="gap" presStyleCnt="0"/>
      <dgm:spPr/>
    </dgm:pt>
    <dgm:pt modelId="{4FA37986-7248-C341-A385-DAB724394DC3}" type="pres">
      <dgm:prSet presAssocID="{BAFFD874-55E5-8B4F-805C-9C5458818405}" presName="medCircle2" presStyleLbl="vennNode1" presStyleIdx="0" presStyleCnt="4"/>
      <dgm:spPr/>
    </dgm:pt>
    <dgm:pt modelId="{FFEA7F9A-B75A-134F-9478-A451F8A77CE7}" type="pres">
      <dgm:prSet presAssocID="{BAFFD874-55E5-8B4F-805C-9C5458818405}" presName="txLvlOnly1" presStyleLbl="revTx" presStyleIdx="0" presStyleCnt="4"/>
      <dgm:spPr/>
      <dgm:t>
        <a:bodyPr/>
        <a:lstStyle/>
        <a:p>
          <a:endParaRPr lang="en-US"/>
        </a:p>
      </dgm:t>
    </dgm:pt>
    <dgm:pt modelId="{00673F94-596D-474B-B35A-04B4A085444B}" type="pres">
      <dgm:prSet presAssocID="{1C2374DA-DC49-424E-85FF-4E66619F6C4D}" presName="noChildren" presStyleCnt="0"/>
      <dgm:spPr/>
    </dgm:pt>
    <dgm:pt modelId="{5E4ABA69-08F4-D247-993D-050E5C99A54D}" type="pres">
      <dgm:prSet presAssocID="{1C2374DA-DC49-424E-85FF-4E66619F6C4D}" presName="gap" presStyleCnt="0"/>
      <dgm:spPr/>
    </dgm:pt>
    <dgm:pt modelId="{66266124-194E-2D42-A86C-B752FA6043FE}" type="pres">
      <dgm:prSet presAssocID="{1C2374DA-DC49-424E-85FF-4E66619F6C4D}" presName="medCircle2" presStyleLbl="vennNode1" presStyleIdx="1" presStyleCnt="4"/>
      <dgm:spPr/>
    </dgm:pt>
    <dgm:pt modelId="{EEBC8A22-9289-3144-B052-8841F1D16C42}" type="pres">
      <dgm:prSet presAssocID="{1C2374DA-DC49-424E-85FF-4E66619F6C4D}" presName="txLvlOnly1" presStyleLbl="revTx" presStyleIdx="1" presStyleCnt="4"/>
      <dgm:spPr/>
      <dgm:t>
        <a:bodyPr/>
        <a:lstStyle/>
        <a:p>
          <a:endParaRPr lang="en-US"/>
        </a:p>
      </dgm:t>
    </dgm:pt>
    <dgm:pt modelId="{19E743CF-5BE7-DE46-A1CE-8339F6E39F98}" type="pres">
      <dgm:prSet presAssocID="{DB5F5AFD-AC17-8842-BE49-C9DB148857B0}" presName="noChildren" presStyleCnt="0"/>
      <dgm:spPr/>
    </dgm:pt>
    <dgm:pt modelId="{11E33405-EF0D-5C40-8E1D-15E42B9D1232}" type="pres">
      <dgm:prSet presAssocID="{DB5F5AFD-AC17-8842-BE49-C9DB148857B0}" presName="gap" presStyleCnt="0"/>
      <dgm:spPr/>
    </dgm:pt>
    <dgm:pt modelId="{DFE6A1A7-5E20-0247-98FC-4EB2BFB29CA6}" type="pres">
      <dgm:prSet presAssocID="{DB5F5AFD-AC17-8842-BE49-C9DB148857B0}" presName="medCircle2" presStyleLbl="vennNode1" presStyleIdx="2" presStyleCnt="4"/>
      <dgm:spPr/>
    </dgm:pt>
    <dgm:pt modelId="{85C8BBB9-D065-3C46-AD0A-CD2173CD4121}" type="pres">
      <dgm:prSet presAssocID="{DB5F5AFD-AC17-8842-BE49-C9DB148857B0}" presName="txLvlOnly1" presStyleLbl="revTx" presStyleIdx="2" presStyleCnt="4"/>
      <dgm:spPr/>
      <dgm:t>
        <a:bodyPr/>
        <a:lstStyle/>
        <a:p>
          <a:endParaRPr lang="en-US"/>
        </a:p>
      </dgm:t>
    </dgm:pt>
    <dgm:pt modelId="{640F0095-8672-174F-9124-AED869AAE5FF}" type="pres">
      <dgm:prSet presAssocID="{558F965D-6800-1A47-A37C-CE7BFFA9BDE1}" presName="noChildren" presStyleCnt="0"/>
      <dgm:spPr/>
    </dgm:pt>
    <dgm:pt modelId="{BCBE0B3C-621F-B14F-A3A2-820D5F6BDAAA}" type="pres">
      <dgm:prSet presAssocID="{558F965D-6800-1A47-A37C-CE7BFFA9BDE1}" presName="gap" presStyleCnt="0"/>
      <dgm:spPr/>
    </dgm:pt>
    <dgm:pt modelId="{D1AFA71B-162C-F449-9657-72B9BE250264}" type="pres">
      <dgm:prSet presAssocID="{558F965D-6800-1A47-A37C-CE7BFFA9BDE1}" presName="medCircle2" presStyleLbl="vennNode1" presStyleIdx="3" presStyleCnt="4"/>
      <dgm:spPr/>
    </dgm:pt>
    <dgm:pt modelId="{9419AAAF-342D-384C-BE54-3BEB045B71DC}" type="pres">
      <dgm:prSet presAssocID="{558F965D-6800-1A47-A37C-CE7BFFA9BDE1}" presName="txLvlOnly1" presStyleLbl="revTx" presStyleIdx="3" presStyleCnt="4"/>
      <dgm:spPr/>
      <dgm:t>
        <a:bodyPr/>
        <a:lstStyle/>
        <a:p>
          <a:endParaRPr lang="en-US"/>
        </a:p>
      </dgm:t>
    </dgm:pt>
  </dgm:ptLst>
  <dgm:cxnLst>
    <dgm:cxn modelId="{B67B03C7-7E15-4DE9-9AC3-AC58F7E85A4F}" type="presOf" srcId="{1C2374DA-DC49-424E-85FF-4E66619F6C4D}" destId="{EEBC8A22-9289-3144-B052-8841F1D16C42}" srcOrd="0" destOrd="0" presId="urn:microsoft.com/office/officeart/2008/layout/VerticalCircleList"/>
    <dgm:cxn modelId="{D1CECFBF-13F5-CE4D-ABEE-47F585D91714}" srcId="{02AA06BF-A7A0-704A-817A-3E9F63F07320}" destId="{BAFFD874-55E5-8B4F-805C-9C5458818405}" srcOrd="0" destOrd="0" parTransId="{0FF35AF3-E28D-CD42-ACAA-F4A0580A9E1D}" sibTransId="{5C90EE92-60A3-1346-B647-5080FEAD6069}"/>
    <dgm:cxn modelId="{D02271A8-4EDF-4E13-8DDE-D8C6ADA856FE}" type="presOf" srcId="{DB5F5AFD-AC17-8842-BE49-C9DB148857B0}" destId="{85C8BBB9-D065-3C46-AD0A-CD2173CD4121}" srcOrd="0" destOrd="0" presId="urn:microsoft.com/office/officeart/2008/layout/VerticalCircleList"/>
    <dgm:cxn modelId="{8DA30742-0E79-4D5C-B551-5C082DB764F2}" type="presOf" srcId="{BAFFD874-55E5-8B4F-805C-9C5458818405}" destId="{FFEA7F9A-B75A-134F-9478-A451F8A77CE7}" srcOrd="0" destOrd="0" presId="urn:microsoft.com/office/officeart/2008/layout/VerticalCircleList"/>
    <dgm:cxn modelId="{F09224B0-EB86-4928-9913-BA7F44066CE2}" type="presOf" srcId="{02AA06BF-A7A0-704A-817A-3E9F63F07320}" destId="{AFD58E96-7E9E-E54F-9D19-C20464B10662}" srcOrd="0" destOrd="0" presId="urn:microsoft.com/office/officeart/2008/layout/VerticalCircleList"/>
    <dgm:cxn modelId="{D6CAE42A-0E54-6C46-A7BC-57449AA0FB25}" srcId="{02AA06BF-A7A0-704A-817A-3E9F63F07320}" destId="{1C2374DA-DC49-424E-85FF-4E66619F6C4D}" srcOrd="1" destOrd="0" parTransId="{7C8F4934-D206-C74B-B1A2-052526573BAC}" sibTransId="{93C9B793-9D6F-934B-BF76-36110EB757F2}"/>
    <dgm:cxn modelId="{06920A15-DE14-481D-920D-6DD346CBFF88}" type="presOf" srcId="{558F965D-6800-1A47-A37C-CE7BFFA9BDE1}" destId="{9419AAAF-342D-384C-BE54-3BEB045B71DC}" srcOrd="0" destOrd="0" presId="urn:microsoft.com/office/officeart/2008/layout/VerticalCircleList"/>
    <dgm:cxn modelId="{5CCFCF38-555E-4C44-A6EC-2DB49A0EFFDF}" srcId="{02AA06BF-A7A0-704A-817A-3E9F63F07320}" destId="{DB5F5AFD-AC17-8842-BE49-C9DB148857B0}" srcOrd="2" destOrd="0" parTransId="{F8D305CA-0D4B-664D-946C-AE98DDD5F07C}" sibTransId="{8320179A-05D6-9548-BA51-28E1D2EE62F5}"/>
    <dgm:cxn modelId="{35389DD2-9F9A-454A-8A5F-B2159E02EABD}" srcId="{02AA06BF-A7A0-704A-817A-3E9F63F07320}" destId="{558F965D-6800-1A47-A37C-CE7BFFA9BDE1}" srcOrd="3" destOrd="0" parTransId="{E5BF90E8-BDBD-3945-97C0-A64E9E05F0E3}" sibTransId="{B93B13D0-CF29-5140-A503-866B1AD898B7}"/>
    <dgm:cxn modelId="{126798E0-BA51-4DE9-B9B1-95AEDB96D062}" type="presParOf" srcId="{AFD58E96-7E9E-E54F-9D19-C20464B10662}" destId="{608985ED-9266-244E-864B-24A3A9ACC19F}" srcOrd="0" destOrd="0" presId="urn:microsoft.com/office/officeart/2008/layout/VerticalCircleList"/>
    <dgm:cxn modelId="{78C5E8A1-8EE4-4DC9-BC49-7F43541F833E}" type="presParOf" srcId="{608985ED-9266-244E-864B-24A3A9ACC19F}" destId="{BDDBA079-560C-7F4C-9F1C-8E352D4D8E9A}" srcOrd="0" destOrd="0" presId="urn:microsoft.com/office/officeart/2008/layout/VerticalCircleList"/>
    <dgm:cxn modelId="{6F059A7D-41E7-4A09-897E-C0DEB17D6007}" type="presParOf" srcId="{608985ED-9266-244E-864B-24A3A9ACC19F}" destId="{4FA37986-7248-C341-A385-DAB724394DC3}" srcOrd="1" destOrd="0" presId="urn:microsoft.com/office/officeart/2008/layout/VerticalCircleList"/>
    <dgm:cxn modelId="{463CEEF7-2477-4322-B70E-1C79B4608DBE}" type="presParOf" srcId="{608985ED-9266-244E-864B-24A3A9ACC19F}" destId="{FFEA7F9A-B75A-134F-9478-A451F8A77CE7}" srcOrd="2" destOrd="0" presId="urn:microsoft.com/office/officeart/2008/layout/VerticalCircleList"/>
    <dgm:cxn modelId="{664CBC2D-0453-45A1-9930-091AF0D97A00}" type="presParOf" srcId="{AFD58E96-7E9E-E54F-9D19-C20464B10662}" destId="{00673F94-596D-474B-B35A-04B4A085444B}" srcOrd="1" destOrd="0" presId="urn:microsoft.com/office/officeart/2008/layout/VerticalCircleList"/>
    <dgm:cxn modelId="{FF687F54-D4CA-4392-A58B-AA647D500494}" type="presParOf" srcId="{00673F94-596D-474B-B35A-04B4A085444B}" destId="{5E4ABA69-08F4-D247-993D-050E5C99A54D}" srcOrd="0" destOrd="0" presId="urn:microsoft.com/office/officeart/2008/layout/VerticalCircleList"/>
    <dgm:cxn modelId="{E85D3093-A90E-46F4-862D-FCECE0A1E7D0}" type="presParOf" srcId="{00673F94-596D-474B-B35A-04B4A085444B}" destId="{66266124-194E-2D42-A86C-B752FA6043FE}" srcOrd="1" destOrd="0" presId="urn:microsoft.com/office/officeart/2008/layout/VerticalCircleList"/>
    <dgm:cxn modelId="{F305E2EE-7756-4940-BA85-105AF85BF583}" type="presParOf" srcId="{00673F94-596D-474B-B35A-04B4A085444B}" destId="{EEBC8A22-9289-3144-B052-8841F1D16C42}" srcOrd="2" destOrd="0" presId="urn:microsoft.com/office/officeart/2008/layout/VerticalCircleList"/>
    <dgm:cxn modelId="{CFA39D33-DC1B-4C90-9B2D-0825944DD0B8}" type="presParOf" srcId="{AFD58E96-7E9E-E54F-9D19-C20464B10662}" destId="{19E743CF-5BE7-DE46-A1CE-8339F6E39F98}" srcOrd="2" destOrd="0" presId="urn:microsoft.com/office/officeart/2008/layout/VerticalCircleList"/>
    <dgm:cxn modelId="{045C2C9F-7D04-439C-A040-AC4BC1FFDE21}" type="presParOf" srcId="{19E743CF-5BE7-DE46-A1CE-8339F6E39F98}" destId="{11E33405-EF0D-5C40-8E1D-15E42B9D1232}" srcOrd="0" destOrd="0" presId="urn:microsoft.com/office/officeart/2008/layout/VerticalCircleList"/>
    <dgm:cxn modelId="{DB432231-F68E-4B76-8E6F-A8BF4143C4FD}" type="presParOf" srcId="{19E743CF-5BE7-DE46-A1CE-8339F6E39F98}" destId="{DFE6A1A7-5E20-0247-98FC-4EB2BFB29CA6}" srcOrd="1" destOrd="0" presId="urn:microsoft.com/office/officeart/2008/layout/VerticalCircleList"/>
    <dgm:cxn modelId="{3F67F725-5E51-4DE3-A4FD-5577A4A1DE7C}" type="presParOf" srcId="{19E743CF-5BE7-DE46-A1CE-8339F6E39F98}" destId="{85C8BBB9-D065-3C46-AD0A-CD2173CD4121}" srcOrd="2" destOrd="0" presId="urn:microsoft.com/office/officeart/2008/layout/VerticalCircleList"/>
    <dgm:cxn modelId="{D176CB2B-9855-4F9E-8F59-A9D03776E357}" type="presParOf" srcId="{AFD58E96-7E9E-E54F-9D19-C20464B10662}" destId="{640F0095-8672-174F-9124-AED869AAE5FF}" srcOrd="3" destOrd="0" presId="urn:microsoft.com/office/officeart/2008/layout/VerticalCircleList"/>
    <dgm:cxn modelId="{C61B38CD-A2AF-42F5-9831-BAEC17F29171}" type="presParOf" srcId="{640F0095-8672-174F-9124-AED869AAE5FF}" destId="{BCBE0B3C-621F-B14F-A3A2-820D5F6BDAAA}" srcOrd="0" destOrd="0" presId="urn:microsoft.com/office/officeart/2008/layout/VerticalCircleList"/>
    <dgm:cxn modelId="{647907C9-61F8-464B-B850-8DB6CC33F085}" type="presParOf" srcId="{640F0095-8672-174F-9124-AED869AAE5FF}" destId="{D1AFA71B-162C-F449-9657-72B9BE250264}" srcOrd="1" destOrd="0" presId="urn:microsoft.com/office/officeart/2008/layout/VerticalCircleList"/>
    <dgm:cxn modelId="{A9ADC4B9-DE57-4670-A423-619552A183CC}" type="presParOf" srcId="{640F0095-8672-174F-9124-AED869AAE5FF}" destId="{9419AAAF-342D-384C-BE54-3BEB045B71DC}" srcOrd="2" destOrd="0" presId="urn:microsoft.com/office/officeart/2008/layout/Vertical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7591A6-6D12-40E0-B3DD-052A964500F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33F65387-95D3-47E8-B989-A5F9F7EB934D}">
      <dgm:prSet phldrT="[Text]"/>
      <dgm:spPr/>
      <dgm:t>
        <a:bodyPr/>
        <a:lstStyle/>
        <a:p>
          <a:r>
            <a:rPr lang="en-US" dirty="0" smtClean="0">
              <a:latin typeface="+mj-lt"/>
            </a:rPr>
            <a:t>Protect student physical and emotional  safety and well-being</a:t>
          </a:r>
          <a:endParaRPr lang="en-US" dirty="0"/>
        </a:p>
      </dgm:t>
    </dgm:pt>
    <dgm:pt modelId="{4300030C-25E1-4D88-933D-8693B6F886F0}" type="parTrans" cxnId="{8B281152-8784-4980-9741-464BE64B92AA}">
      <dgm:prSet/>
      <dgm:spPr/>
      <dgm:t>
        <a:bodyPr/>
        <a:lstStyle/>
        <a:p>
          <a:endParaRPr lang="en-US"/>
        </a:p>
      </dgm:t>
    </dgm:pt>
    <dgm:pt modelId="{F6527D99-F12E-4FB2-B0DF-4DAA500349B1}" type="sibTrans" cxnId="{8B281152-8784-4980-9741-464BE64B92AA}">
      <dgm:prSet/>
      <dgm:spPr/>
      <dgm:t>
        <a:bodyPr/>
        <a:lstStyle/>
        <a:p>
          <a:endParaRPr lang="en-US"/>
        </a:p>
      </dgm:t>
    </dgm:pt>
    <dgm:pt modelId="{B47FB335-5F6C-46C6-8A2B-2833C3B43AD2}">
      <dgm:prSet phldrT="[Text]"/>
      <dgm:spPr/>
      <dgm:t>
        <a:bodyPr/>
        <a:lstStyle/>
        <a:p>
          <a:endParaRPr lang="en-US" dirty="0"/>
        </a:p>
      </dgm:t>
    </dgm:pt>
    <dgm:pt modelId="{376FC87B-5664-405D-81A1-4F5A13A2F1A0}" type="parTrans" cxnId="{EBFDA968-26B8-4897-BA23-675132E52D89}">
      <dgm:prSet/>
      <dgm:spPr/>
      <dgm:t>
        <a:bodyPr/>
        <a:lstStyle/>
        <a:p>
          <a:endParaRPr lang="en-US"/>
        </a:p>
      </dgm:t>
    </dgm:pt>
    <dgm:pt modelId="{CEA8CA84-5C8A-4E74-A13F-675EF2A8A0D1}" type="sibTrans" cxnId="{EBFDA968-26B8-4897-BA23-675132E52D89}">
      <dgm:prSet/>
      <dgm:spPr/>
      <dgm:t>
        <a:bodyPr/>
        <a:lstStyle/>
        <a:p>
          <a:endParaRPr lang="en-US"/>
        </a:p>
      </dgm:t>
    </dgm:pt>
    <dgm:pt modelId="{268F240D-13B0-48A2-AAC0-BA2465D74BA4}">
      <dgm:prSet phldrT="[Text]"/>
      <dgm:spPr/>
      <dgm:t>
        <a:bodyPr/>
        <a:lstStyle/>
        <a:p>
          <a:r>
            <a:rPr lang="en-US" dirty="0" smtClean="0">
              <a:latin typeface="+mj-lt"/>
            </a:rPr>
            <a:t>Ensure that students experience full participation in or benefit</a:t>
          </a:r>
        </a:p>
        <a:p>
          <a:r>
            <a:rPr lang="en-US" dirty="0" smtClean="0">
              <a:latin typeface="+mj-lt"/>
            </a:rPr>
            <a:t>from the services, activities, or opportunities offered by a school </a:t>
          </a:r>
          <a:endParaRPr lang="en-US" dirty="0"/>
        </a:p>
      </dgm:t>
    </dgm:pt>
    <dgm:pt modelId="{76616A20-51FF-459C-91AF-B846E953248F}" type="parTrans" cxnId="{F5F7A4BB-625C-4E82-A104-CE9C516100E5}">
      <dgm:prSet/>
      <dgm:spPr/>
      <dgm:t>
        <a:bodyPr/>
        <a:lstStyle/>
        <a:p>
          <a:endParaRPr lang="en-US"/>
        </a:p>
      </dgm:t>
    </dgm:pt>
    <dgm:pt modelId="{DD1FB7C0-D952-4AF6-AB17-C318398053BD}" type="sibTrans" cxnId="{F5F7A4BB-625C-4E82-A104-CE9C516100E5}">
      <dgm:prSet/>
      <dgm:spPr/>
      <dgm:t>
        <a:bodyPr/>
        <a:lstStyle/>
        <a:p>
          <a:endParaRPr lang="en-US"/>
        </a:p>
      </dgm:t>
    </dgm:pt>
    <dgm:pt modelId="{AE1CB405-D5ED-44CA-BE99-0BA8BB587B7B}">
      <dgm:prSet phldrT="[Text]"/>
      <dgm:spPr/>
      <dgm:t>
        <a:bodyPr/>
        <a:lstStyle/>
        <a:p>
          <a:endParaRPr lang="en-US" dirty="0"/>
        </a:p>
      </dgm:t>
    </dgm:pt>
    <dgm:pt modelId="{27C29162-B9B9-41E4-8839-34CE99DE5ECF}" type="parTrans" cxnId="{A83B335E-9C7B-4FFD-973A-DC38D1A7B16C}">
      <dgm:prSet/>
      <dgm:spPr/>
      <dgm:t>
        <a:bodyPr/>
        <a:lstStyle/>
        <a:p>
          <a:endParaRPr lang="en-US"/>
        </a:p>
      </dgm:t>
    </dgm:pt>
    <dgm:pt modelId="{92558D71-6413-4574-8C61-B7B8A9462C57}" type="sibTrans" cxnId="{A83B335E-9C7B-4FFD-973A-DC38D1A7B16C}">
      <dgm:prSet/>
      <dgm:spPr/>
      <dgm:t>
        <a:bodyPr/>
        <a:lstStyle/>
        <a:p>
          <a:endParaRPr lang="en-US"/>
        </a:p>
      </dgm:t>
    </dgm:pt>
    <dgm:pt modelId="{E088F406-221C-4579-BCC9-49C1AFD031FC}">
      <dgm:prSet/>
      <dgm:spPr/>
      <dgm:t>
        <a:bodyPr/>
        <a:lstStyle/>
        <a:p>
          <a:r>
            <a:rPr lang="en-US" dirty="0" smtClean="0">
              <a:latin typeface="+mj-lt"/>
            </a:rPr>
            <a:t>Demonstrate due diligence to establish safe and</a:t>
          </a:r>
        </a:p>
        <a:p>
          <a:r>
            <a:rPr lang="en-US" dirty="0" smtClean="0">
              <a:latin typeface="+mj-lt"/>
            </a:rPr>
            <a:t>nondiscriminatory learning environments for all students</a:t>
          </a:r>
          <a:endParaRPr lang="en-US" dirty="0">
            <a:latin typeface="+mj-lt"/>
          </a:endParaRPr>
        </a:p>
      </dgm:t>
    </dgm:pt>
    <dgm:pt modelId="{AFEEB1AC-FD21-4601-BC42-AABB6E95E7A1}" type="parTrans" cxnId="{3EF0ADD2-BDF2-49DC-874F-B836D6B0B0A6}">
      <dgm:prSet/>
      <dgm:spPr/>
      <dgm:t>
        <a:bodyPr/>
        <a:lstStyle/>
        <a:p>
          <a:endParaRPr lang="en-US"/>
        </a:p>
      </dgm:t>
    </dgm:pt>
    <dgm:pt modelId="{6CE18960-D5DE-4889-80E1-A538BA44B8B3}" type="sibTrans" cxnId="{3EF0ADD2-BDF2-49DC-874F-B836D6B0B0A6}">
      <dgm:prSet/>
      <dgm:spPr/>
      <dgm:t>
        <a:bodyPr/>
        <a:lstStyle/>
        <a:p>
          <a:endParaRPr lang="en-US"/>
        </a:p>
      </dgm:t>
    </dgm:pt>
    <dgm:pt modelId="{B75B31EA-D0BC-4C84-94A1-1B8027EA3AEE}">
      <dgm:prSet/>
      <dgm:spPr/>
      <dgm:t>
        <a:bodyPr/>
        <a:lstStyle/>
        <a:p>
          <a:endParaRPr lang="en-US" dirty="0"/>
        </a:p>
      </dgm:t>
    </dgm:pt>
    <dgm:pt modelId="{616BED21-C8F4-4AF0-9ECE-8C650D5DBC96}" type="parTrans" cxnId="{189E88C4-9419-4C7D-A6EE-253AA1E70CBA}">
      <dgm:prSet/>
      <dgm:spPr/>
      <dgm:t>
        <a:bodyPr/>
        <a:lstStyle/>
        <a:p>
          <a:endParaRPr lang="en-US"/>
        </a:p>
      </dgm:t>
    </dgm:pt>
    <dgm:pt modelId="{C1AD4D02-81E0-419C-AB67-777A95315C2C}" type="sibTrans" cxnId="{189E88C4-9419-4C7D-A6EE-253AA1E70CBA}">
      <dgm:prSet/>
      <dgm:spPr/>
      <dgm:t>
        <a:bodyPr/>
        <a:lstStyle/>
        <a:p>
          <a:endParaRPr lang="en-US"/>
        </a:p>
      </dgm:t>
    </dgm:pt>
    <dgm:pt modelId="{50291D1A-9E58-4307-9CF2-6D9731AFFC26}" type="pres">
      <dgm:prSet presAssocID="{2E7591A6-6D12-40E0-B3DD-052A964500F8}" presName="linear" presStyleCnt="0">
        <dgm:presLayoutVars>
          <dgm:animLvl val="lvl"/>
          <dgm:resizeHandles val="exact"/>
        </dgm:presLayoutVars>
      </dgm:prSet>
      <dgm:spPr/>
      <dgm:t>
        <a:bodyPr/>
        <a:lstStyle/>
        <a:p>
          <a:endParaRPr lang="en-US"/>
        </a:p>
      </dgm:t>
    </dgm:pt>
    <dgm:pt modelId="{A4C431D8-175A-4A16-8B6C-E9F35D41370A}" type="pres">
      <dgm:prSet presAssocID="{33F65387-95D3-47E8-B989-A5F9F7EB934D}" presName="parentText" presStyleLbl="node1" presStyleIdx="0" presStyleCnt="3">
        <dgm:presLayoutVars>
          <dgm:chMax val="0"/>
          <dgm:bulletEnabled val="1"/>
        </dgm:presLayoutVars>
      </dgm:prSet>
      <dgm:spPr/>
      <dgm:t>
        <a:bodyPr/>
        <a:lstStyle/>
        <a:p>
          <a:endParaRPr lang="en-US"/>
        </a:p>
      </dgm:t>
    </dgm:pt>
    <dgm:pt modelId="{58D069B4-E596-46F6-B7E2-8147707BB846}" type="pres">
      <dgm:prSet presAssocID="{33F65387-95D3-47E8-B989-A5F9F7EB934D}" presName="childText" presStyleLbl="revTx" presStyleIdx="0" presStyleCnt="3">
        <dgm:presLayoutVars>
          <dgm:bulletEnabled val="1"/>
        </dgm:presLayoutVars>
      </dgm:prSet>
      <dgm:spPr/>
      <dgm:t>
        <a:bodyPr/>
        <a:lstStyle/>
        <a:p>
          <a:endParaRPr lang="en-US"/>
        </a:p>
      </dgm:t>
    </dgm:pt>
    <dgm:pt modelId="{7F4B9852-51E4-4B33-A6D6-320730C2385F}" type="pres">
      <dgm:prSet presAssocID="{268F240D-13B0-48A2-AAC0-BA2465D74BA4}" presName="parentText" presStyleLbl="node1" presStyleIdx="1" presStyleCnt="3">
        <dgm:presLayoutVars>
          <dgm:chMax val="0"/>
          <dgm:bulletEnabled val="1"/>
        </dgm:presLayoutVars>
      </dgm:prSet>
      <dgm:spPr/>
      <dgm:t>
        <a:bodyPr/>
        <a:lstStyle/>
        <a:p>
          <a:endParaRPr lang="en-US"/>
        </a:p>
      </dgm:t>
    </dgm:pt>
    <dgm:pt modelId="{C3D66694-5F6B-4F00-9042-A528EAEE07AB}" type="pres">
      <dgm:prSet presAssocID="{268F240D-13B0-48A2-AAC0-BA2465D74BA4}" presName="childText" presStyleLbl="revTx" presStyleIdx="1" presStyleCnt="3">
        <dgm:presLayoutVars>
          <dgm:bulletEnabled val="1"/>
        </dgm:presLayoutVars>
      </dgm:prSet>
      <dgm:spPr/>
      <dgm:t>
        <a:bodyPr/>
        <a:lstStyle/>
        <a:p>
          <a:endParaRPr lang="en-US"/>
        </a:p>
      </dgm:t>
    </dgm:pt>
    <dgm:pt modelId="{0103E21B-DB7B-4816-8FF9-11B71C8AE343}" type="pres">
      <dgm:prSet presAssocID="{E088F406-221C-4579-BCC9-49C1AFD031FC}" presName="parentText" presStyleLbl="node1" presStyleIdx="2" presStyleCnt="3">
        <dgm:presLayoutVars>
          <dgm:chMax val="0"/>
          <dgm:bulletEnabled val="1"/>
        </dgm:presLayoutVars>
      </dgm:prSet>
      <dgm:spPr/>
      <dgm:t>
        <a:bodyPr/>
        <a:lstStyle/>
        <a:p>
          <a:endParaRPr lang="en-US"/>
        </a:p>
      </dgm:t>
    </dgm:pt>
    <dgm:pt modelId="{ACAE00C6-8371-496B-A268-16B0B05B3910}" type="pres">
      <dgm:prSet presAssocID="{E088F406-221C-4579-BCC9-49C1AFD031FC}" presName="childText" presStyleLbl="revTx" presStyleIdx="2" presStyleCnt="3">
        <dgm:presLayoutVars>
          <dgm:bulletEnabled val="1"/>
        </dgm:presLayoutVars>
      </dgm:prSet>
      <dgm:spPr/>
      <dgm:t>
        <a:bodyPr/>
        <a:lstStyle/>
        <a:p>
          <a:endParaRPr lang="en-US"/>
        </a:p>
      </dgm:t>
    </dgm:pt>
  </dgm:ptLst>
  <dgm:cxnLst>
    <dgm:cxn modelId="{995A3762-91E9-4E1A-8B03-E1B3D2E0ED92}" type="presOf" srcId="{268F240D-13B0-48A2-AAC0-BA2465D74BA4}" destId="{7F4B9852-51E4-4B33-A6D6-320730C2385F}" srcOrd="0" destOrd="0" presId="urn:microsoft.com/office/officeart/2005/8/layout/vList2"/>
    <dgm:cxn modelId="{B7711C5E-990F-4E7A-A255-36851906F8C3}" type="presOf" srcId="{E088F406-221C-4579-BCC9-49C1AFD031FC}" destId="{0103E21B-DB7B-4816-8FF9-11B71C8AE343}" srcOrd="0" destOrd="0" presId="urn:microsoft.com/office/officeart/2005/8/layout/vList2"/>
    <dgm:cxn modelId="{F5F7A4BB-625C-4E82-A104-CE9C516100E5}" srcId="{2E7591A6-6D12-40E0-B3DD-052A964500F8}" destId="{268F240D-13B0-48A2-AAC0-BA2465D74BA4}" srcOrd="1" destOrd="0" parTransId="{76616A20-51FF-459C-91AF-B846E953248F}" sibTransId="{DD1FB7C0-D952-4AF6-AB17-C318398053BD}"/>
    <dgm:cxn modelId="{23D498B9-7CEA-44A5-B81D-23778C4FE408}" type="presOf" srcId="{2E7591A6-6D12-40E0-B3DD-052A964500F8}" destId="{50291D1A-9E58-4307-9CF2-6D9731AFFC26}" srcOrd="0" destOrd="0" presId="urn:microsoft.com/office/officeart/2005/8/layout/vList2"/>
    <dgm:cxn modelId="{189E88C4-9419-4C7D-A6EE-253AA1E70CBA}" srcId="{E088F406-221C-4579-BCC9-49C1AFD031FC}" destId="{B75B31EA-D0BC-4C84-94A1-1B8027EA3AEE}" srcOrd="0" destOrd="0" parTransId="{616BED21-C8F4-4AF0-9ECE-8C650D5DBC96}" sibTransId="{C1AD4D02-81E0-419C-AB67-777A95315C2C}"/>
    <dgm:cxn modelId="{3EF0ADD2-BDF2-49DC-874F-B836D6B0B0A6}" srcId="{2E7591A6-6D12-40E0-B3DD-052A964500F8}" destId="{E088F406-221C-4579-BCC9-49C1AFD031FC}" srcOrd="2" destOrd="0" parTransId="{AFEEB1AC-FD21-4601-BC42-AABB6E95E7A1}" sibTransId="{6CE18960-D5DE-4889-80E1-A538BA44B8B3}"/>
    <dgm:cxn modelId="{3E2DCDE6-AD16-40E8-904D-CE4BF2817326}" type="presOf" srcId="{B75B31EA-D0BC-4C84-94A1-1B8027EA3AEE}" destId="{ACAE00C6-8371-496B-A268-16B0B05B3910}" srcOrd="0" destOrd="0" presId="urn:microsoft.com/office/officeart/2005/8/layout/vList2"/>
    <dgm:cxn modelId="{A83B335E-9C7B-4FFD-973A-DC38D1A7B16C}" srcId="{268F240D-13B0-48A2-AAC0-BA2465D74BA4}" destId="{AE1CB405-D5ED-44CA-BE99-0BA8BB587B7B}" srcOrd="0" destOrd="0" parTransId="{27C29162-B9B9-41E4-8839-34CE99DE5ECF}" sibTransId="{92558D71-6413-4574-8C61-B7B8A9462C57}"/>
    <dgm:cxn modelId="{8B281152-8784-4980-9741-464BE64B92AA}" srcId="{2E7591A6-6D12-40E0-B3DD-052A964500F8}" destId="{33F65387-95D3-47E8-B989-A5F9F7EB934D}" srcOrd="0" destOrd="0" parTransId="{4300030C-25E1-4D88-933D-8693B6F886F0}" sibTransId="{F6527D99-F12E-4FB2-B0DF-4DAA500349B1}"/>
    <dgm:cxn modelId="{B034F9AE-122E-451B-A00E-7B9F7D285173}" type="presOf" srcId="{B47FB335-5F6C-46C6-8A2B-2833C3B43AD2}" destId="{58D069B4-E596-46F6-B7E2-8147707BB846}" srcOrd="0" destOrd="0" presId="urn:microsoft.com/office/officeart/2005/8/layout/vList2"/>
    <dgm:cxn modelId="{369C8295-CB28-4722-8C20-B58C1B7E98AC}" type="presOf" srcId="{33F65387-95D3-47E8-B989-A5F9F7EB934D}" destId="{A4C431D8-175A-4A16-8B6C-E9F35D41370A}" srcOrd="0" destOrd="0" presId="urn:microsoft.com/office/officeart/2005/8/layout/vList2"/>
    <dgm:cxn modelId="{EBFDA968-26B8-4897-BA23-675132E52D89}" srcId="{33F65387-95D3-47E8-B989-A5F9F7EB934D}" destId="{B47FB335-5F6C-46C6-8A2B-2833C3B43AD2}" srcOrd="0" destOrd="0" parTransId="{376FC87B-5664-405D-81A1-4F5A13A2F1A0}" sibTransId="{CEA8CA84-5C8A-4E74-A13F-675EF2A8A0D1}"/>
    <dgm:cxn modelId="{0EF1A30B-1D87-481A-8E4F-7B0399D8771F}" type="presOf" srcId="{AE1CB405-D5ED-44CA-BE99-0BA8BB587B7B}" destId="{C3D66694-5F6B-4F00-9042-A528EAEE07AB}" srcOrd="0" destOrd="0" presId="urn:microsoft.com/office/officeart/2005/8/layout/vList2"/>
    <dgm:cxn modelId="{EBE71511-FA32-4D6D-911C-1F93A10839C0}" type="presParOf" srcId="{50291D1A-9E58-4307-9CF2-6D9731AFFC26}" destId="{A4C431D8-175A-4A16-8B6C-E9F35D41370A}" srcOrd="0" destOrd="0" presId="urn:microsoft.com/office/officeart/2005/8/layout/vList2"/>
    <dgm:cxn modelId="{D37333E7-F0D6-4096-BEA1-53EB86933670}" type="presParOf" srcId="{50291D1A-9E58-4307-9CF2-6D9731AFFC26}" destId="{58D069B4-E596-46F6-B7E2-8147707BB846}" srcOrd="1" destOrd="0" presId="urn:microsoft.com/office/officeart/2005/8/layout/vList2"/>
    <dgm:cxn modelId="{A9CA31F2-A82D-4F25-B0DE-C74652F99447}" type="presParOf" srcId="{50291D1A-9E58-4307-9CF2-6D9731AFFC26}" destId="{7F4B9852-51E4-4B33-A6D6-320730C2385F}" srcOrd="2" destOrd="0" presId="urn:microsoft.com/office/officeart/2005/8/layout/vList2"/>
    <dgm:cxn modelId="{B5BB0CD1-2F00-4992-BDD8-9C96F7928D1C}" type="presParOf" srcId="{50291D1A-9E58-4307-9CF2-6D9731AFFC26}" destId="{C3D66694-5F6B-4F00-9042-A528EAEE07AB}" srcOrd="3" destOrd="0" presId="urn:microsoft.com/office/officeart/2005/8/layout/vList2"/>
    <dgm:cxn modelId="{B99535E2-F288-4DA5-8006-661AAFC6EF01}" type="presParOf" srcId="{50291D1A-9E58-4307-9CF2-6D9731AFFC26}" destId="{0103E21B-DB7B-4816-8FF9-11B71C8AE343}" srcOrd="4" destOrd="0" presId="urn:microsoft.com/office/officeart/2005/8/layout/vList2"/>
    <dgm:cxn modelId="{7CB60E5B-1720-4A4B-81C5-54F0F23967DA}" type="presParOf" srcId="{50291D1A-9E58-4307-9CF2-6D9731AFFC26}" destId="{ACAE00C6-8371-496B-A268-16B0B05B391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914272-0442-4203-93B8-0364D8944D0C}" type="doc">
      <dgm:prSet loTypeId="urn:microsoft.com/office/officeart/2005/8/layout/hProcess9" loCatId="process" qsTypeId="urn:microsoft.com/office/officeart/2005/8/quickstyle/3d2" qsCatId="3D" csTypeId="urn:microsoft.com/office/officeart/2005/8/colors/accent1_2" csCatId="accent1" phldr="1"/>
      <dgm:spPr/>
    </dgm:pt>
    <dgm:pt modelId="{F6770DF1-65A2-41C1-A1E4-162B7AE6D3CA}">
      <dgm:prSet phldrT="[Text]"/>
      <dgm:spPr/>
      <dgm:t>
        <a:bodyPr/>
        <a:lstStyle/>
        <a:p>
          <a:r>
            <a:rPr lang="en-US" b="1" dirty="0" smtClean="0">
              <a:latin typeface="+mj-lt"/>
            </a:rPr>
            <a:t>Take</a:t>
          </a:r>
        </a:p>
        <a:p>
          <a:r>
            <a:rPr lang="en-US" dirty="0" smtClean="0">
              <a:latin typeface="+mj-lt"/>
            </a:rPr>
            <a:t> Immediate </a:t>
          </a:r>
        </a:p>
        <a:p>
          <a:r>
            <a:rPr lang="en-US" dirty="0" smtClean="0">
              <a:latin typeface="+mj-lt"/>
            </a:rPr>
            <a:t>and </a:t>
          </a:r>
        </a:p>
        <a:p>
          <a:r>
            <a:rPr lang="en-US" dirty="0" smtClean="0">
              <a:latin typeface="+mj-lt"/>
            </a:rPr>
            <a:t>Appropriate </a:t>
          </a:r>
        </a:p>
        <a:p>
          <a:r>
            <a:rPr lang="en-US" b="1" dirty="0" smtClean="0">
              <a:latin typeface="+mj-lt"/>
            </a:rPr>
            <a:t>Action</a:t>
          </a:r>
          <a:endParaRPr lang="en-US" b="1" dirty="0"/>
        </a:p>
      </dgm:t>
    </dgm:pt>
    <dgm:pt modelId="{C59782C9-6F46-4DD6-9459-7005599DD651}" type="parTrans" cxnId="{AA626F12-98C1-4DBD-8DB9-61DD5AB3C032}">
      <dgm:prSet/>
      <dgm:spPr/>
      <dgm:t>
        <a:bodyPr/>
        <a:lstStyle/>
        <a:p>
          <a:endParaRPr lang="en-US"/>
        </a:p>
      </dgm:t>
    </dgm:pt>
    <dgm:pt modelId="{FBE9D92B-A49D-4EFE-8130-3245C088EDCD}" type="sibTrans" cxnId="{AA626F12-98C1-4DBD-8DB9-61DD5AB3C032}">
      <dgm:prSet/>
      <dgm:spPr/>
      <dgm:t>
        <a:bodyPr/>
        <a:lstStyle/>
        <a:p>
          <a:endParaRPr lang="en-US"/>
        </a:p>
      </dgm:t>
    </dgm:pt>
    <dgm:pt modelId="{37D7234A-6244-44E2-A4EB-6CF25DC6EE73}">
      <dgm:prSet phldrT="[Text]"/>
      <dgm:spPr/>
      <dgm:t>
        <a:bodyPr/>
        <a:lstStyle/>
        <a:p>
          <a:pPr algn="ctr"/>
          <a:r>
            <a:rPr lang="en-US" sz="1600" b="1" dirty="0" smtClean="0">
              <a:latin typeface="+mj-lt"/>
            </a:rPr>
            <a:t>Take Prompt &amp; Effective Steps to:</a:t>
          </a:r>
          <a:endParaRPr lang="en-US" sz="1600" b="1" dirty="0"/>
        </a:p>
      </dgm:t>
    </dgm:pt>
    <dgm:pt modelId="{B4D2FDCB-795C-4776-98E3-425DD29C5BDE}" type="parTrans" cxnId="{03E07530-0E7E-48BE-89A2-C74A26701F0C}">
      <dgm:prSet/>
      <dgm:spPr/>
      <dgm:t>
        <a:bodyPr/>
        <a:lstStyle/>
        <a:p>
          <a:endParaRPr lang="en-US"/>
        </a:p>
      </dgm:t>
    </dgm:pt>
    <dgm:pt modelId="{D29E491D-995F-405F-A0F6-F4E80B11C1C5}" type="sibTrans" cxnId="{03E07530-0E7E-48BE-89A2-C74A26701F0C}">
      <dgm:prSet/>
      <dgm:spPr/>
      <dgm:t>
        <a:bodyPr/>
        <a:lstStyle/>
        <a:p>
          <a:endParaRPr lang="en-US"/>
        </a:p>
      </dgm:t>
    </dgm:pt>
    <dgm:pt modelId="{E963A17D-A0A4-4685-8E6F-2AB5404CF0BD}">
      <dgm:prSet phldrT="[Text]"/>
      <dgm:spPr/>
      <dgm:t>
        <a:bodyPr/>
        <a:lstStyle/>
        <a:p>
          <a:r>
            <a:rPr lang="en-US" b="1" dirty="0" smtClean="0">
              <a:latin typeface="+mj-lt"/>
            </a:rPr>
            <a:t>Even If</a:t>
          </a:r>
        </a:p>
      </dgm:t>
    </dgm:pt>
    <dgm:pt modelId="{BD34B388-E5C1-42CE-9950-64B652C7672D}" type="parTrans" cxnId="{538E2679-2287-4D5A-834F-FB9511E4C74A}">
      <dgm:prSet/>
      <dgm:spPr/>
      <dgm:t>
        <a:bodyPr/>
        <a:lstStyle/>
        <a:p>
          <a:endParaRPr lang="en-US"/>
        </a:p>
      </dgm:t>
    </dgm:pt>
    <dgm:pt modelId="{E3158743-7CD8-4CB8-A3F9-4B66A3C606C9}" type="sibTrans" cxnId="{538E2679-2287-4D5A-834F-FB9511E4C74A}">
      <dgm:prSet/>
      <dgm:spPr/>
      <dgm:t>
        <a:bodyPr/>
        <a:lstStyle/>
        <a:p>
          <a:endParaRPr lang="en-US"/>
        </a:p>
      </dgm:t>
    </dgm:pt>
    <dgm:pt modelId="{2506A29A-18DC-4A8E-86A7-6F7303CCF6A8}">
      <dgm:prSet phldrT="[Text]" custT="1"/>
      <dgm:spPr/>
      <dgm:t>
        <a:bodyPr/>
        <a:lstStyle/>
        <a:p>
          <a:pPr algn="l"/>
          <a:r>
            <a:rPr lang="en-US" sz="1600" b="1" dirty="0" smtClean="0">
              <a:latin typeface="+mj-lt"/>
            </a:rPr>
            <a:t>eliminate </a:t>
          </a:r>
          <a:r>
            <a:rPr lang="en-US" sz="1600" dirty="0" smtClean="0">
              <a:latin typeface="+mj-lt"/>
            </a:rPr>
            <a:t>any hostile environment, and </a:t>
          </a:r>
          <a:endParaRPr lang="en-US" sz="1600" dirty="0"/>
        </a:p>
      </dgm:t>
    </dgm:pt>
    <dgm:pt modelId="{66DDA804-9F30-44A5-A17D-4C1F89F92835}" type="parTrans" cxnId="{532A46AA-456D-4200-80CA-8A875859CD66}">
      <dgm:prSet/>
      <dgm:spPr/>
      <dgm:t>
        <a:bodyPr/>
        <a:lstStyle/>
        <a:p>
          <a:endParaRPr lang="en-US"/>
        </a:p>
      </dgm:t>
    </dgm:pt>
    <dgm:pt modelId="{5B5510CD-165A-4451-B220-ABF64ABBDBDD}" type="sibTrans" cxnId="{532A46AA-456D-4200-80CA-8A875859CD66}">
      <dgm:prSet/>
      <dgm:spPr/>
      <dgm:t>
        <a:bodyPr/>
        <a:lstStyle/>
        <a:p>
          <a:endParaRPr lang="en-US"/>
        </a:p>
      </dgm:t>
    </dgm:pt>
    <dgm:pt modelId="{5E96D963-F3E3-4009-BCEA-5D9F7044E74F}">
      <dgm:prSet phldrT="[Text]" custT="1"/>
      <dgm:spPr/>
      <dgm:t>
        <a:bodyPr/>
        <a:lstStyle/>
        <a:p>
          <a:pPr algn="l"/>
          <a:r>
            <a:rPr lang="en-US" sz="1600" b="1" dirty="0" smtClean="0">
              <a:latin typeface="+mj-lt"/>
            </a:rPr>
            <a:t>end</a:t>
          </a:r>
          <a:r>
            <a:rPr lang="en-US" sz="1600" dirty="0" smtClean="0">
              <a:latin typeface="+mj-lt"/>
            </a:rPr>
            <a:t> the harassment</a:t>
          </a:r>
          <a:endParaRPr lang="en-US" sz="1600" dirty="0"/>
        </a:p>
      </dgm:t>
    </dgm:pt>
    <dgm:pt modelId="{AFF0EE41-4191-478E-93BD-C51DB0BE3C0D}" type="parTrans" cxnId="{167BEEC0-30FE-4FF5-AC49-FFDEC0416AE5}">
      <dgm:prSet/>
      <dgm:spPr/>
      <dgm:t>
        <a:bodyPr/>
        <a:lstStyle/>
        <a:p>
          <a:endParaRPr lang="en-US"/>
        </a:p>
      </dgm:t>
    </dgm:pt>
    <dgm:pt modelId="{E24195FA-E165-48EF-90C1-11168B38615D}" type="sibTrans" cxnId="{167BEEC0-30FE-4FF5-AC49-FFDEC0416AE5}">
      <dgm:prSet/>
      <dgm:spPr/>
      <dgm:t>
        <a:bodyPr/>
        <a:lstStyle/>
        <a:p>
          <a:endParaRPr lang="en-US"/>
        </a:p>
      </dgm:t>
    </dgm:pt>
    <dgm:pt modelId="{C6854A5E-06F4-455C-8309-8918D0508D36}">
      <dgm:prSet custT="1"/>
      <dgm:spPr/>
      <dgm:t>
        <a:bodyPr/>
        <a:lstStyle/>
        <a:p>
          <a:pPr algn="l"/>
          <a:r>
            <a:rPr lang="en-US" sz="1600" b="1" dirty="0" smtClean="0">
              <a:latin typeface="+mj-lt"/>
            </a:rPr>
            <a:t>prevent</a:t>
          </a:r>
          <a:r>
            <a:rPr lang="en-US" sz="1600" dirty="0" smtClean="0">
              <a:latin typeface="+mj-lt"/>
            </a:rPr>
            <a:t> its recurrence </a:t>
          </a:r>
        </a:p>
      </dgm:t>
    </dgm:pt>
    <dgm:pt modelId="{AD83C429-17D0-4F25-8515-4B25A2E6F904}" type="parTrans" cxnId="{FD94854C-CE3B-4C8B-B1CC-7EFB780FC83B}">
      <dgm:prSet/>
      <dgm:spPr/>
      <dgm:t>
        <a:bodyPr/>
        <a:lstStyle/>
        <a:p>
          <a:endParaRPr lang="en-US"/>
        </a:p>
      </dgm:t>
    </dgm:pt>
    <dgm:pt modelId="{944D9E42-2463-49BB-9A0B-4BCA0F68DF10}" type="sibTrans" cxnId="{FD94854C-CE3B-4C8B-B1CC-7EFB780FC83B}">
      <dgm:prSet/>
      <dgm:spPr/>
      <dgm:t>
        <a:bodyPr/>
        <a:lstStyle/>
        <a:p>
          <a:endParaRPr lang="en-US"/>
        </a:p>
      </dgm:t>
    </dgm:pt>
    <dgm:pt modelId="{415C2357-296E-4EA6-8075-7706CF918799}">
      <dgm:prSet phldrT="[Text]"/>
      <dgm:spPr/>
      <dgm:t>
        <a:bodyPr/>
        <a:lstStyle/>
        <a:p>
          <a:r>
            <a:rPr lang="en-US" dirty="0" smtClean="0">
              <a:latin typeface="+mj-lt"/>
            </a:rPr>
            <a:t>asks the school to take action, or</a:t>
          </a:r>
          <a:endParaRPr lang="en-US" dirty="0"/>
        </a:p>
      </dgm:t>
    </dgm:pt>
    <dgm:pt modelId="{996ED742-CC3E-4B14-8EFC-28E19423B78C}" type="parTrans" cxnId="{CC5AF974-36F4-4E74-83C4-FE8279D0C301}">
      <dgm:prSet/>
      <dgm:spPr/>
      <dgm:t>
        <a:bodyPr/>
        <a:lstStyle/>
        <a:p>
          <a:endParaRPr lang="en-US"/>
        </a:p>
      </dgm:t>
    </dgm:pt>
    <dgm:pt modelId="{0BB91F24-84F8-4F57-B8FF-027E05D6207E}" type="sibTrans" cxnId="{CC5AF974-36F4-4E74-83C4-FE8279D0C301}">
      <dgm:prSet/>
      <dgm:spPr/>
      <dgm:t>
        <a:bodyPr/>
        <a:lstStyle/>
        <a:p>
          <a:endParaRPr lang="en-US"/>
        </a:p>
      </dgm:t>
    </dgm:pt>
    <dgm:pt modelId="{F934F622-BC84-42D7-85E6-9DE7E737315D}">
      <dgm:prSet phldrT="[Text]"/>
      <dgm:spPr/>
      <dgm:t>
        <a:bodyPr/>
        <a:lstStyle/>
        <a:p>
          <a:r>
            <a:rPr lang="en-US" dirty="0" smtClean="0">
              <a:latin typeface="+mj-lt"/>
            </a:rPr>
            <a:t>identifies the harassment as a form of discrimination. </a:t>
          </a:r>
          <a:endParaRPr lang="en-US" dirty="0"/>
        </a:p>
      </dgm:t>
    </dgm:pt>
    <dgm:pt modelId="{D71E36E6-5E6F-4816-9A97-3748E6BFA4D8}" type="parTrans" cxnId="{E273A863-E8B5-44BB-BA37-3EE670BD80A4}">
      <dgm:prSet/>
      <dgm:spPr/>
      <dgm:t>
        <a:bodyPr/>
        <a:lstStyle/>
        <a:p>
          <a:endParaRPr lang="en-US"/>
        </a:p>
      </dgm:t>
    </dgm:pt>
    <dgm:pt modelId="{77CD7841-97F0-4783-99AB-F09DAA7FEC81}" type="sibTrans" cxnId="{E273A863-E8B5-44BB-BA37-3EE670BD80A4}">
      <dgm:prSet/>
      <dgm:spPr/>
      <dgm:t>
        <a:bodyPr/>
        <a:lstStyle/>
        <a:p>
          <a:endParaRPr lang="en-US"/>
        </a:p>
      </dgm:t>
    </dgm:pt>
    <dgm:pt modelId="{3CF2F888-C27C-4FC8-B0E4-CB540528DDA9}">
      <dgm:prSet phldrT="[Text]"/>
      <dgm:spPr/>
      <dgm:t>
        <a:bodyPr/>
        <a:lstStyle/>
        <a:p>
          <a:r>
            <a:rPr lang="en-US" smtClean="0">
              <a:latin typeface="+mj-lt"/>
            </a:rPr>
            <a:t>regardless </a:t>
          </a:r>
          <a:r>
            <a:rPr lang="en-US" dirty="0" smtClean="0">
              <a:latin typeface="+mj-lt"/>
            </a:rPr>
            <a:t>of whether the student makes a complaint, </a:t>
          </a:r>
        </a:p>
      </dgm:t>
    </dgm:pt>
    <dgm:pt modelId="{8B434077-768B-4E75-9D70-06CDCEDD9ACE}" type="parTrans" cxnId="{5C1F3ED4-8802-4CD0-A3A7-76E99ECDC934}">
      <dgm:prSet/>
      <dgm:spPr/>
      <dgm:t>
        <a:bodyPr/>
        <a:lstStyle/>
        <a:p>
          <a:endParaRPr lang="en-US"/>
        </a:p>
      </dgm:t>
    </dgm:pt>
    <dgm:pt modelId="{9340A67C-410F-463B-9DFD-1B377E18165E}" type="sibTrans" cxnId="{5C1F3ED4-8802-4CD0-A3A7-76E99ECDC934}">
      <dgm:prSet/>
      <dgm:spPr/>
      <dgm:t>
        <a:bodyPr/>
        <a:lstStyle/>
        <a:p>
          <a:endParaRPr lang="en-US"/>
        </a:p>
      </dgm:t>
    </dgm:pt>
    <dgm:pt modelId="{8BE697EF-7C63-4ED7-A4D2-29C1AE25AC42}">
      <dgm:prSet phldrT="[Text]"/>
      <dgm:spPr/>
      <dgm:t>
        <a:bodyPr/>
        <a:lstStyle/>
        <a:p>
          <a:r>
            <a:rPr lang="en-US" dirty="0" smtClean="0">
              <a:latin typeface="+mj-lt"/>
            </a:rPr>
            <a:t>the misconduct also is covered by an anti‐bullying policy, and</a:t>
          </a:r>
        </a:p>
      </dgm:t>
    </dgm:pt>
    <dgm:pt modelId="{16A54B05-9348-4A99-A8AB-40F2F6A24408}" type="parTrans" cxnId="{E0AD23E2-6ED0-4123-987F-5720FB3C0E2E}">
      <dgm:prSet/>
      <dgm:spPr/>
      <dgm:t>
        <a:bodyPr/>
        <a:lstStyle/>
        <a:p>
          <a:endParaRPr lang="en-US"/>
        </a:p>
      </dgm:t>
    </dgm:pt>
    <dgm:pt modelId="{1831ED5B-B8D5-4E08-BED4-7EF34FB54C8E}" type="sibTrans" cxnId="{E0AD23E2-6ED0-4123-987F-5720FB3C0E2E}">
      <dgm:prSet/>
      <dgm:spPr/>
      <dgm:t>
        <a:bodyPr/>
        <a:lstStyle/>
        <a:p>
          <a:endParaRPr lang="en-US"/>
        </a:p>
      </dgm:t>
    </dgm:pt>
    <dgm:pt modelId="{8BA94E2E-4FB4-4634-AFE2-61B0F66DDAE1}" type="pres">
      <dgm:prSet presAssocID="{68914272-0442-4203-93B8-0364D8944D0C}" presName="CompostProcess" presStyleCnt="0">
        <dgm:presLayoutVars>
          <dgm:dir/>
          <dgm:resizeHandles val="exact"/>
        </dgm:presLayoutVars>
      </dgm:prSet>
      <dgm:spPr/>
    </dgm:pt>
    <dgm:pt modelId="{8EDEBAB3-2175-40A3-9FA5-CC6CE2A0E230}" type="pres">
      <dgm:prSet presAssocID="{68914272-0442-4203-93B8-0364D8944D0C}" presName="arrow" presStyleLbl="bgShp" presStyleIdx="0" presStyleCnt="1" custScaleX="109391"/>
      <dgm:spPr/>
    </dgm:pt>
    <dgm:pt modelId="{F0014648-B2DD-498E-8606-4462B2EBAAC3}" type="pres">
      <dgm:prSet presAssocID="{68914272-0442-4203-93B8-0364D8944D0C}" presName="linearProcess" presStyleCnt="0"/>
      <dgm:spPr/>
    </dgm:pt>
    <dgm:pt modelId="{73A11355-9358-4356-801F-B878EDEF94EA}" type="pres">
      <dgm:prSet presAssocID="{F6770DF1-65A2-41C1-A1E4-162B7AE6D3CA}" presName="textNode" presStyleLbl="node1" presStyleIdx="0" presStyleCnt="3" custLinFactX="-778" custLinFactNeighborX="-100000" custLinFactNeighborY="-676">
        <dgm:presLayoutVars>
          <dgm:bulletEnabled val="1"/>
        </dgm:presLayoutVars>
      </dgm:prSet>
      <dgm:spPr/>
      <dgm:t>
        <a:bodyPr/>
        <a:lstStyle/>
        <a:p>
          <a:endParaRPr lang="en-US"/>
        </a:p>
      </dgm:t>
    </dgm:pt>
    <dgm:pt modelId="{0303EFEE-7327-46D2-92AB-408B5E267FAD}" type="pres">
      <dgm:prSet presAssocID="{FBE9D92B-A49D-4EFE-8130-3245C088EDCD}" presName="sibTrans" presStyleCnt="0"/>
      <dgm:spPr/>
    </dgm:pt>
    <dgm:pt modelId="{926B9B4C-E41D-4B1C-A938-E02ADCF6D6F3}" type="pres">
      <dgm:prSet presAssocID="{37D7234A-6244-44E2-A4EB-6CF25DC6EE73}" presName="textNode" presStyleLbl="node1" presStyleIdx="1" presStyleCnt="3" custLinFactNeighborX="-33809" custLinFactNeighborY="301">
        <dgm:presLayoutVars>
          <dgm:bulletEnabled val="1"/>
        </dgm:presLayoutVars>
      </dgm:prSet>
      <dgm:spPr/>
      <dgm:t>
        <a:bodyPr/>
        <a:lstStyle/>
        <a:p>
          <a:endParaRPr lang="en-US"/>
        </a:p>
      </dgm:t>
    </dgm:pt>
    <dgm:pt modelId="{D2257B80-367F-4007-92C8-9D31460F4B87}" type="pres">
      <dgm:prSet presAssocID="{D29E491D-995F-405F-A0F6-F4E80B11C1C5}" presName="sibTrans" presStyleCnt="0"/>
      <dgm:spPr/>
    </dgm:pt>
    <dgm:pt modelId="{1055671C-D159-4674-9776-8B271748960B}" type="pres">
      <dgm:prSet presAssocID="{E963A17D-A0A4-4685-8E6F-2AB5404CF0BD}" presName="textNode" presStyleLbl="node1" presStyleIdx="2" presStyleCnt="3" custLinFactNeighborX="-51005" custLinFactNeighborY="301">
        <dgm:presLayoutVars>
          <dgm:bulletEnabled val="1"/>
        </dgm:presLayoutVars>
      </dgm:prSet>
      <dgm:spPr/>
      <dgm:t>
        <a:bodyPr/>
        <a:lstStyle/>
        <a:p>
          <a:endParaRPr lang="en-US"/>
        </a:p>
      </dgm:t>
    </dgm:pt>
  </dgm:ptLst>
  <dgm:cxnLst>
    <dgm:cxn modelId="{61B94FEF-D5C2-4D3F-A831-EAA5605B3976}" type="presOf" srcId="{8BE697EF-7C63-4ED7-A4D2-29C1AE25AC42}" destId="{1055671C-D159-4674-9776-8B271748960B}" srcOrd="0" destOrd="1" presId="urn:microsoft.com/office/officeart/2005/8/layout/hProcess9"/>
    <dgm:cxn modelId="{53487204-90BE-4B1F-97BB-E128E89595F3}" type="presOf" srcId="{5E96D963-F3E3-4009-BCEA-5D9F7044E74F}" destId="{926B9B4C-E41D-4B1C-A938-E02ADCF6D6F3}" srcOrd="0" destOrd="1" presId="urn:microsoft.com/office/officeart/2005/8/layout/hProcess9"/>
    <dgm:cxn modelId="{E0AD23E2-6ED0-4123-987F-5720FB3C0E2E}" srcId="{E963A17D-A0A4-4685-8E6F-2AB5404CF0BD}" destId="{8BE697EF-7C63-4ED7-A4D2-29C1AE25AC42}" srcOrd="0" destOrd="0" parTransId="{16A54B05-9348-4A99-A8AB-40F2F6A24408}" sibTransId="{1831ED5B-B8D5-4E08-BED4-7EF34FB54C8E}"/>
    <dgm:cxn modelId="{02CEFE85-281D-479D-8E56-F11297953BB6}" type="presOf" srcId="{415C2357-296E-4EA6-8075-7706CF918799}" destId="{1055671C-D159-4674-9776-8B271748960B}" srcOrd="0" destOrd="3" presId="urn:microsoft.com/office/officeart/2005/8/layout/hProcess9"/>
    <dgm:cxn modelId="{E273A863-E8B5-44BB-BA37-3EE670BD80A4}" srcId="{E963A17D-A0A4-4685-8E6F-2AB5404CF0BD}" destId="{F934F622-BC84-42D7-85E6-9DE7E737315D}" srcOrd="3" destOrd="0" parTransId="{D71E36E6-5E6F-4816-9A97-3748E6BFA4D8}" sibTransId="{77CD7841-97F0-4783-99AB-F09DAA7FEC81}"/>
    <dgm:cxn modelId="{EBC545F7-64AD-4FF8-9FE4-70F2E89FC8C3}" type="presOf" srcId="{2506A29A-18DC-4A8E-86A7-6F7303CCF6A8}" destId="{926B9B4C-E41D-4B1C-A938-E02ADCF6D6F3}" srcOrd="0" destOrd="2" presId="urn:microsoft.com/office/officeart/2005/8/layout/hProcess9"/>
    <dgm:cxn modelId="{532A46AA-456D-4200-80CA-8A875859CD66}" srcId="{37D7234A-6244-44E2-A4EB-6CF25DC6EE73}" destId="{2506A29A-18DC-4A8E-86A7-6F7303CCF6A8}" srcOrd="1" destOrd="0" parTransId="{66DDA804-9F30-44A5-A17D-4C1F89F92835}" sibTransId="{5B5510CD-165A-4451-B220-ABF64ABBDBDD}"/>
    <dgm:cxn modelId="{FD94854C-CE3B-4C8B-B1CC-7EFB780FC83B}" srcId="{37D7234A-6244-44E2-A4EB-6CF25DC6EE73}" destId="{C6854A5E-06F4-455C-8309-8918D0508D36}" srcOrd="2" destOrd="0" parTransId="{AD83C429-17D0-4F25-8515-4B25A2E6F904}" sibTransId="{944D9E42-2463-49BB-9A0B-4BCA0F68DF10}"/>
    <dgm:cxn modelId="{C97175D1-EB90-49C4-A4B3-ED45503BDB36}" type="presOf" srcId="{68914272-0442-4203-93B8-0364D8944D0C}" destId="{8BA94E2E-4FB4-4634-AFE2-61B0F66DDAE1}" srcOrd="0" destOrd="0" presId="urn:microsoft.com/office/officeart/2005/8/layout/hProcess9"/>
    <dgm:cxn modelId="{CC5AF974-36F4-4E74-83C4-FE8279D0C301}" srcId="{E963A17D-A0A4-4685-8E6F-2AB5404CF0BD}" destId="{415C2357-296E-4EA6-8075-7706CF918799}" srcOrd="2" destOrd="0" parTransId="{996ED742-CC3E-4B14-8EFC-28E19423B78C}" sibTransId="{0BB91F24-84F8-4F57-B8FF-027E05D6207E}"/>
    <dgm:cxn modelId="{DCC558E3-61C8-4386-BB19-6207FEBF010D}" type="presOf" srcId="{C6854A5E-06F4-455C-8309-8918D0508D36}" destId="{926B9B4C-E41D-4B1C-A938-E02ADCF6D6F3}" srcOrd="0" destOrd="3" presId="urn:microsoft.com/office/officeart/2005/8/layout/hProcess9"/>
    <dgm:cxn modelId="{843344EF-0FD6-4315-82DF-4D6F43292175}" type="presOf" srcId="{37D7234A-6244-44E2-A4EB-6CF25DC6EE73}" destId="{926B9B4C-E41D-4B1C-A938-E02ADCF6D6F3}" srcOrd="0" destOrd="0" presId="urn:microsoft.com/office/officeart/2005/8/layout/hProcess9"/>
    <dgm:cxn modelId="{A1A5E555-DD15-4E7B-95F4-41C8E35D033B}" type="presOf" srcId="{F934F622-BC84-42D7-85E6-9DE7E737315D}" destId="{1055671C-D159-4674-9776-8B271748960B}" srcOrd="0" destOrd="4" presId="urn:microsoft.com/office/officeart/2005/8/layout/hProcess9"/>
    <dgm:cxn modelId="{3B56F5DC-76AB-4576-B6DD-ABBFA26795AD}" type="presOf" srcId="{3CF2F888-C27C-4FC8-B0E4-CB540528DDA9}" destId="{1055671C-D159-4674-9776-8B271748960B}" srcOrd="0" destOrd="2" presId="urn:microsoft.com/office/officeart/2005/8/layout/hProcess9"/>
    <dgm:cxn modelId="{AA626F12-98C1-4DBD-8DB9-61DD5AB3C032}" srcId="{68914272-0442-4203-93B8-0364D8944D0C}" destId="{F6770DF1-65A2-41C1-A1E4-162B7AE6D3CA}" srcOrd="0" destOrd="0" parTransId="{C59782C9-6F46-4DD6-9459-7005599DD651}" sibTransId="{FBE9D92B-A49D-4EFE-8130-3245C088EDCD}"/>
    <dgm:cxn modelId="{167BEEC0-30FE-4FF5-AC49-FFDEC0416AE5}" srcId="{37D7234A-6244-44E2-A4EB-6CF25DC6EE73}" destId="{5E96D963-F3E3-4009-BCEA-5D9F7044E74F}" srcOrd="0" destOrd="0" parTransId="{AFF0EE41-4191-478E-93BD-C51DB0BE3C0D}" sibTransId="{E24195FA-E165-48EF-90C1-11168B38615D}"/>
    <dgm:cxn modelId="{6F93CEBB-8B1F-434A-9DFD-7FA854FB88D3}" type="presOf" srcId="{E963A17D-A0A4-4685-8E6F-2AB5404CF0BD}" destId="{1055671C-D159-4674-9776-8B271748960B}" srcOrd="0" destOrd="0" presId="urn:microsoft.com/office/officeart/2005/8/layout/hProcess9"/>
    <dgm:cxn modelId="{538E2679-2287-4D5A-834F-FB9511E4C74A}" srcId="{68914272-0442-4203-93B8-0364D8944D0C}" destId="{E963A17D-A0A4-4685-8E6F-2AB5404CF0BD}" srcOrd="2" destOrd="0" parTransId="{BD34B388-E5C1-42CE-9950-64B652C7672D}" sibTransId="{E3158743-7CD8-4CB8-A3F9-4B66A3C606C9}"/>
    <dgm:cxn modelId="{5C1F3ED4-8802-4CD0-A3A7-76E99ECDC934}" srcId="{E963A17D-A0A4-4685-8E6F-2AB5404CF0BD}" destId="{3CF2F888-C27C-4FC8-B0E4-CB540528DDA9}" srcOrd="1" destOrd="0" parTransId="{8B434077-768B-4E75-9D70-06CDCEDD9ACE}" sibTransId="{9340A67C-410F-463B-9DFD-1B377E18165E}"/>
    <dgm:cxn modelId="{329A67F4-24C7-49DD-B571-7D6B7BC69A5D}" type="presOf" srcId="{F6770DF1-65A2-41C1-A1E4-162B7AE6D3CA}" destId="{73A11355-9358-4356-801F-B878EDEF94EA}" srcOrd="0" destOrd="0" presId="urn:microsoft.com/office/officeart/2005/8/layout/hProcess9"/>
    <dgm:cxn modelId="{03E07530-0E7E-48BE-89A2-C74A26701F0C}" srcId="{68914272-0442-4203-93B8-0364D8944D0C}" destId="{37D7234A-6244-44E2-A4EB-6CF25DC6EE73}" srcOrd="1" destOrd="0" parTransId="{B4D2FDCB-795C-4776-98E3-425DD29C5BDE}" sibTransId="{D29E491D-995F-405F-A0F6-F4E80B11C1C5}"/>
    <dgm:cxn modelId="{4E69ABCE-7A79-4FE8-9DD1-58B1536FBAA2}" type="presParOf" srcId="{8BA94E2E-4FB4-4634-AFE2-61B0F66DDAE1}" destId="{8EDEBAB3-2175-40A3-9FA5-CC6CE2A0E230}" srcOrd="0" destOrd="0" presId="urn:microsoft.com/office/officeart/2005/8/layout/hProcess9"/>
    <dgm:cxn modelId="{93EFF859-7172-4225-9A74-3948E3C5EE88}" type="presParOf" srcId="{8BA94E2E-4FB4-4634-AFE2-61B0F66DDAE1}" destId="{F0014648-B2DD-498E-8606-4462B2EBAAC3}" srcOrd="1" destOrd="0" presId="urn:microsoft.com/office/officeart/2005/8/layout/hProcess9"/>
    <dgm:cxn modelId="{203A1317-46E3-4551-8CBA-B1F5F21862D7}" type="presParOf" srcId="{F0014648-B2DD-498E-8606-4462B2EBAAC3}" destId="{73A11355-9358-4356-801F-B878EDEF94EA}" srcOrd="0" destOrd="0" presId="urn:microsoft.com/office/officeart/2005/8/layout/hProcess9"/>
    <dgm:cxn modelId="{42EEC66F-D88B-4605-B82C-EC04644089D3}" type="presParOf" srcId="{F0014648-B2DD-498E-8606-4462B2EBAAC3}" destId="{0303EFEE-7327-46D2-92AB-408B5E267FAD}" srcOrd="1" destOrd="0" presId="urn:microsoft.com/office/officeart/2005/8/layout/hProcess9"/>
    <dgm:cxn modelId="{81644813-4B21-4797-8337-BEB46901AADA}" type="presParOf" srcId="{F0014648-B2DD-498E-8606-4462B2EBAAC3}" destId="{926B9B4C-E41D-4B1C-A938-E02ADCF6D6F3}" srcOrd="2" destOrd="0" presId="urn:microsoft.com/office/officeart/2005/8/layout/hProcess9"/>
    <dgm:cxn modelId="{B4A49A81-EB67-4CBA-A89A-06B0DA40454A}" type="presParOf" srcId="{F0014648-B2DD-498E-8606-4462B2EBAAC3}" destId="{D2257B80-367F-4007-92C8-9D31460F4B87}" srcOrd="3" destOrd="0" presId="urn:microsoft.com/office/officeart/2005/8/layout/hProcess9"/>
    <dgm:cxn modelId="{91C2A063-946F-4D69-9B87-005FB51E3D05}" type="presParOf" srcId="{F0014648-B2DD-498E-8606-4462B2EBAAC3}" destId="{1055671C-D159-4674-9776-8B271748960B}"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045A8D-227A-40AE-9920-698E5D24065C}" type="doc">
      <dgm:prSet loTypeId="urn:microsoft.com/office/officeart/2005/8/layout/process4" loCatId="list" qsTypeId="urn:microsoft.com/office/officeart/2005/8/quickstyle/simple1" qsCatId="simple" csTypeId="urn:microsoft.com/office/officeart/2005/8/colors/accent1_4" csCatId="accent1" phldr="1"/>
      <dgm:spPr/>
      <dgm:t>
        <a:bodyPr/>
        <a:lstStyle/>
        <a:p>
          <a:endParaRPr lang="en-US"/>
        </a:p>
      </dgm:t>
    </dgm:pt>
    <dgm:pt modelId="{8919284A-B78C-4EA4-91EA-4270443A555A}">
      <dgm:prSet custT="1"/>
      <dgm:spPr/>
      <dgm:t>
        <a:bodyPr/>
        <a:lstStyle/>
        <a:p>
          <a:pPr algn="l" rtl="0"/>
          <a:r>
            <a:rPr lang="en-US" sz="2800" b="1" dirty="0" smtClean="0">
              <a:latin typeface="+mj-lt"/>
            </a:rPr>
            <a:t>Students who are targets of harassment often spend their energy at school worrying about when and how they might be harassed again, which takes the focus away from learning</a:t>
          </a:r>
          <a:r>
            <a:rPr lang="en-US" sz="3200" b="1" dirty="0" smtClean="0">
              <a:latin typeface="+mj-lt"/>
            </a:rPr>
            <a:t>. </a:t>
          </a:r>
          <a:endParaRPr lang="en-US" sz="3200" b="1" dirty="0">
            <a:latin typeface="+mj-lt"/>
          </a:endParaRPr>
        </a:p>
      </dgm:t>
    </dgm:pt>
    <dgm:pt modelId="{97E52CE5-2066-459F-9EEB-181ECAC5BEEA}" type="parTrans" cxnId="{20BD8B4D-DFF9-4BF5-892E-21F4D433A5B0}">
      <dgm:prSet/>
      <dgm:spPr/>
      <dgm:t>
        <a:bodyPr/>
        <a:lstStyle/>
        <a:p>
          <a:endParaRPr lang="en-US" sz="2000"/>
        </a:p>
      </dgm:t>
    </dgm:pt>
    <dgm:pt modelId="{E025F2B0-F8D1-4994-94D2-2796E3E70045}" type="sibTrans" cxnId="{20BD8B4D-DFF9-4BF5-892E-21F4D433A5B0}">
      <dgm:prSet/>
      <dgm:spPr/>
      <dgm:t>
        <a:bodyPr/>
        <a:lstStyle/>
        <a:p>
          <a:endParaRPr lang="en-US" sz="2000"/>
        </a:p>
      </dgm:t>
    </dgm:pt>
    <dgm:pt modelId="{577A661E-EACC-4BAD-814D-6DE8EDE02438}">
      <dgm:prSet custT="1"/>
      <dgm:spPr/>
      <dgm:t>
        <a:bodyPr/>
        <a:lstStyle/>
        <a:p>
          <a:pPr rtl="0"/>
          <a:r>
            <a:rPr lang="en-US" sz="2400" dirty="0" smtClean="0">
              <a:latin typeface="+mj-lt"/>
            </a:rPr>
            <a:t>Many start to distance themselves from people or places</a:t>
          </a:r>
          <a:endParaRPr lang="en-US" sz="2400" dirty="0">
            <a:latin typeface="+mj-lt"/>
          </a:endParaRPr>
        </a:p>
      </dgm:t>
    </dgm:pt>
    <dgm:pt modelId="{9D47631D-5041-4C3A-AD8D-B0DB0D96F7DF}" type="parTrans" cxnId="{7908A172-ECD1-43BC-8F65-0A16E9FAB431}">
      <dgm:prSet/>
      <dgm:spPr/>
      <dgm:t>
        <a:bodyPr/>
        <a:lstStyle/>
        <a:p>
          <a:endParaRPr lang="en-US" sz="2000"/>
        </a:p>
      </dgm:t>
    </dgm:pt>
    <dgm:pt modelId="{C2991B5A-987C-4DD3-8681-2445DBFB63B8}" type="sibTrans" cxnId="{7908A172-ECD1-43BC-8F65-0A16E9FAB431}">
      <dgm:prSet/>
      <dgm:spPr/>
      <dgm:t>
        <a:bodyPr/>
        <a:lstStyle/>
        <a:p>
          <a:endParaRPr lang="en-US" sz="2000"/>
        </a:p>
      </dgm:t>
    </dgm:pt>
    <dgm:pt modelId="{63BC5FA5-E681-4509-A54E-2AAAC6620629}">
      <dgm:prSet custT="1"/>
      <dgm:spPr/>
      <dgm:t>
        <a:bodyPr/>
        <a:lstStyle/>
        <a:p>
          <a:pPr rtl="0"/>
          <a:r>
            <a:rPr lang="en-US" sz="2400" dirty="0" smtClean="0">
              <a:latin typeface="+mj-lt"/>
            </a:rPr>
            <a:t>Attendance becomes a problem and some students may drop out</a:t>
          </a:r>
          <a:endParaRPr lang="en-US" sz="2400" dirty="0">
            <a:latin typeface="+mj-lt"/>
          </a:endParaRPr>
        </a:p>
      </dgm:t>
    </dgm:pt>
    <dgm:pt modelId="{F2B8737E-4A11-4107-AE83-4663693D3679}" type="parTrans" cxnId="{8D2FCBA3-E93B-49AE-8BDF-4738D70885E0}">
      <dgm:prSet/>
      <dgm:spPr/>
      <dgm:t>
        <a:bodyPr/>
        <a:lstStyle/>
        <a:p>
          <a:endParaRPr lang="en-US" sz="2000"/>
        </a:p>
      </dgm:t>
    </dgm:pt>
    <dgm:pt modelId="{9F0B7E5D-20B5-4B63-841F-3836C0F0BECF}" type="sibTrans" cxnId="{8D2FCBA3-E93B-49AE-8BDF-4738D70885E0}">
      <dgm:prSet/>
      <dgm:spPr/>
      <dgm:t>
        <a:bodyPr/>
        <a:lstStyle/>
        <a:p>
          <a:endParaRPr lang="en-US" sz="2000"/>
        </a:p>
      </dgm:t>
    </dgm:pt>
    <dgm:pt modelId="{B1204821-D8A6-4E26-A11C-2E198A688627}">
      <dgm:prSet custT="1"/>
      <dgm:spPr/>
      <dgm:t>
        <a:bodyPr/>
        <a:lstStyle/>
        <a:p>
          <a:pPr rtl="0"/>
          <a:r>
            <a:rPr lang="en-US" sz="2400" dirty="0" smtClean="0">
              <a:latin typeface="+mj-lt"/>
            </a:rPr>
            <a:t> May experience Illness, depression or suicidal thoughts</a:t>
          </a:r>
          <a:endParaRPr lang="en-US" sz="2400" dirty="0">
            <a:latin typeface="+mj-lt"/>
          </a:endParaRPr>
        </a:p>
      </dgm:t>
    </dgm:pt>
    <dgm:pt modelId="{75BEFC0E-AE46-45A6-8F80-700333D99368}" type="parTrans" cxnId="{1CBAC143-5C26-4A27-948C-C30D93242969}">
      <dgm:prSet/>
      <dgm:spPr/>
      <dgm:t>
        <a:bodyPr/>
        <a:lstStyle/>
        <a:p>
          <a:endParaRPr lang="en-US" sz="2000"/>
        </a:p>
      </dgm:t>
    </dgm:pt>
    <dgm:pt modelId="{EE784802-BB55-4477-8E57-FC60ACCB4774}" type="sibTrans" cxnId="{1CBAC143-5C26-4A27-948C-C30D93242969}">
      <dgm:prSet/>
      <dgm:spPr/>
      <dgm:t>
        <a:bodyPr/>
        <a:lstStyle/>
        <a:p>
          <a:endParaRPr lang="en-US" sz="2000"/>
        </a:p>
      </dgm:t>
    </dgm:pt>
    <dgm:pt modelId="{341623AE-E59A-4996-A771-75DE9D4ABC21}">
      <dgm:prSet custT="1"/>
      <dgm:spPr/>
      <dgm:t>
        <a:bodyPr/>
        <a:lstStyle/>
        <a:p>
          <a:pPr rtl="0"/>
          <a:r>
            <a:rPr lang="en-US" sz="2400" dirty="0" smtClean="0">
              <a:latin typeface="+mj-lt"/>
            </a:rPr>
            <a:t>Some choose to fight back in dangerous or violent ways</a:t>
          </a:r>
          <a:endParaRPr lang="en-US" sz="2400" dirty="0">
            <a:latin typeface="+mj-lt"/>
          </a:endParaRPr>
        </a:p>
      </dgm:t>
    </dgm:pt>
    <dgm:pt modelId="{BB48647A-5D72-496F-A3B9-6F8E802EEAFF}" type="sibTrans" cxnId="{B7CEA80C-010E-48E3-AA23-63A47A1168FF}">
      <dgm:prSet/>
      <dgm:spPr/>
      <dgm:t>
        <a:bodyPr/>
        <a:lstStyle/>
        <a:p>
          <a:endParaRPr lang="en-US" sz="2000"/>
        </a:p>
      </dgm:t>
    </dgm:pt>
    <dgm:pt modelId="{0C27FAAA-FF79-42A1-B384-663B672CC881}" type="parTrans" cxnId="{B7CEA80C-010E-48E3-AA23-63A47A1168FF}">
      <dgm:prSet/>
      <dgm:spPr/>
      <dgm:t>
        <a:bodyPr/>
        <a:lstStyle/>
        <a:p>
          <a:endParaRPr lang="en-US" sz="2000"/>
        </a:p>
      </dgm:t>
    </dgm:pt>
    <dgm:pt modelId="{E97CDE63-CAB7-41CE-A599-F137B031C155}" type="pres">
      <dgm:prSet presAssocID="{93045A8D-227A-40AE-9920-698E5D24065C}" presName="Name0" presStyleCnt="0">
        <dgm:presLayoutVars>
          <dgm:dir/>
          <dgm:animLvl val="lvl"/>
          <dgm:resizeHandles val="exact"/>
        </dgm:presLayoutVars>
      </dgm:prSet>
      <dgm:spPr/>
      <dgm:t>
        <a:bodyPr/>
        <a:lstStyle/>
        <a:p>
          <a:endParaRPr lang="en-US"/>
        </a:p>
      </dgm:t>
    </dgm:pt>
    <dgm:pt modelId="{0E1AABF9-93FA-45AC-A262-13E0F1F93682}" type="pres">
      <dgm:prSet presAssocID="{8919284A-B78C-4EA4-91EA-4270443A555A}" presName="boxAndChildren" presStyleCnt="0"/>
      <dgm:spPr/>
    </dgm:pt>
    <dgm:pt modelId="{45908CEE-BD79-4478-9EBD-D6E8BC605DFC}" type="pres">
      <dgm:prSet presAssocID="{8919284A-B78C-4EA4-91EA-4270443A555A}" presName="parentTextBox" presStyleLbl="node1" presStyleIdx="0" presStyleCnt="1"/>
      <dgm:spPr/>
      <dgm:t>
        <a:bodyPr/>
        <a:lstStyle/>
        <a:p>
          <a:endParaRPr lang="en-US"/>
        </a:p>
      </dgm:t>
    </dgm:pt>
    <dgm:pt modelId="{073FE94C-5CEE-4198-9428-C0B44C30B159}" type="pres">
      <dgm:prSet presAssocID="{8919284A-B78C-4EA4-91EA-4270443A555A}" presName="entireBox" presStyleLbl="node1" presStyleIdx="0" presStyleCnt="1"/>
      <dgm:spPr/>
      <dgm:t>
        <a:bodyPr/>
        <a:lstStyle/>
        <a:p>
          <a:endParaRPr lang="en-US"/>
        </a:p>
      </dgm:t>
    </dgm:pt>
    <dgm:pt modelId="{B5265D53-2FBB-4491-A2D9-A5858DD20173}" type="pres">
      <dgm:prSet presAssocID="{8919284A-B78C-4EA4-91EA-4270443A555A}" presName="descendantBox" presStyleCnt="0"/>
      <dgm:spPr/>
    </dgm:pt>
    <dgm:pt modelId="{8F804C5C-AA56-4193-9293-6FD70327ECC3}" type="pres">
      <dgm:prSet presAssocID="{577A661E-EACC-4BAD-814D-6DE8EDE02438}" presName="childTextBox" presStyleLbl="fgAccFollowNode1" presStyleIdx="0" presStyleCnt="4">
        <dgm:presLayoutVars>
          <dgm:bulletEnabled val="1"/>
        </dgm:presLayoutVars>
      </dgm:prSet>
      <dgm:spPr/>
      <dgm:t>
        <a:bodyPr/>
        <a:lstStyle/>
        <a:p>
          <a:endParaRPr lang="en-US"/>
        </a:p>
      </dgm:t>
    </dgm:pt>
    <dgm:pt modelId="{6E3EABD0-5740-45A9-B236-0F55C50058A6}" type="pres">
      <dgm:prSet presAssocID="{63BC5FA5-E681-4509-A54E-2AAAC6620629}" presName="childTextBox" presStyleLbl="fgAccFollowNode1" presStyleIdx="1" presStyleCnt="4">
        <dgm:presLayoutVars>
          <dgm:bulletEnabled val="1"/>
        </dgm:presLayoutVars>
      </dgm:prSet>
      <dgm:spPr/>
      <dgm:t>
        <a:bodyPr/>
        <a:lstStyle/>
        <a:p>
          <a:endParaRPr lang="en-US"/>
        </a:p>
      </dgm:t>
    </dgm:pt>
    <dgm:pt modelId="{190D2F83-9B0F-4FA7-9AD6-E580965CABCD}" type="pres">
      <dgm:prSet presAssocID="{B1204821-D8A6-4E26-A11C-2E198A688627}" presName="childTextBox" presStyleLbl="fgAccFollowNode1" presStyleIdx="2" presStyleCnt="4">
        <dgm:presLayoutVars>
          <dgm:bulletEnabled val="1"/>
        </dgm:presLayoutVars>
      </dgm:prSet>
      <dgm:spPr/>
      <dgm:t>
        <a:bodyPr/>
        <a:lstStyle/>
        <a:p>
          <a:endParaRPr lang="en-US"/>
        </a:p>
      </dgm:t>
    </dgm:pt>
    <dgm:pt modelId="{DFB722A2-C5FA-42B2-B19D-82829218C00B}" type="pres">
      <dgm:prSet presAssocID="{341623AE-E59A-4996-A771-75DE9D4ABC21}" presName="childTextBox" presStyleLbl="fgAccFollowNode1" presStyleIdx="3" presStyleCnt="4">
        <dgm:presLayoutVars>
          <dgm:bulletEnabled val="1"/>
        </dgm:presLayoutVars>
      </dgm:prSet>
      <dgm:spPr/>
      <dgm:t>
        <a:bodyPr/>
        <a:lstStyle/>
        <a:p>
          <a:endParaRPr lang="en-US"/>
        </a:p>
      </dgm:t>
    </dgm:pt>
  </dgm:ptLst>
  <dgm:cxnLst>
    <dgm:cxn modelId="{F935E12F-BBCD-4D60-A60A-FC764CBE0BE6}" type="presOf" srcId="{577A661E-EACC-4BAD-814D-6DE8EDE02438}" destId="{8F804C5C-AA56-4193-9293-6FD70327ECC3}" srcOrd="0" destOrd="0" presId="urn:microsoft.com/office/officeart/2005/8/layout/process4"/>
    <dgm:cxn modelId="{E6B2E607-5B0F-4064-9D0D-FC06E1A298FF}" type="presOf" srcId="{93045A8D-227A-40AE-9920-698E5D24065C}" destId="{E97CDE63-CAB7-41CE-A599-F137B031C155}" srcOrd="0" destOrd="0" presId="urn:microsoft.com/office/officeart/2005/8/layout/process4"/>
    <dgm:cxn modelId="{7908A172-ECD1-43BC-8F65-0A16E9FAB431}" srcId="{8919284A-B78C-4EA4-91EA-4270443A555A}" destId="{577A661E-EACC-4BAD-814D-6DE8EDE02438}" srcOrd="0" destOrd="0" parTransId="{9D47631D-5041-4C3A-AD8D-B0DB0D96F7DF}" sibTransId="{C2991B5A-987C-4DD3-8681-2445DBFB63B8}"/>
    <dgm:cxn modelId="{8D2FCBA3-E93B-49AE-8BDF-4738D70885E0}" srcId="{8919284A-B78C-4EA4-91EA-4270443A555A}" destId="{63BC5FA5-E681-4509-A54E-2AAAC6620629}" srcOrd="1" destOrd="0" parTransId="{F2B8737E-4A11-4107-AE83-4663693D3679}" sibTransId="{9F0B7E5D-20B5-4B63-841F-3836C0F0BECF}"/>
    <dgm:cxn modelId="{75BF98F1-A7EE-4D7E-845D-26CBE6EA6D3C}" type="presOf" srcId="{341623AE-E59A-4996-A771-75DE9D4ABC21}" destId="{DFB722A2-C5FA-42B2-B19D-82829218C00B}" srcOrd="0" destOrd="0" presId="urn:microsoft.com/office/officeart/2005/8/layout/process4"/>
    <dgm:cxn modelId="{B7CEA80C-010E-48E3-AA23-63A47A1168FF}" srcId="{8919284A-B78C-4EA4-91EA-4270443A555A}" destId="{341623AE-E59A-4996-A771-75DE9D4ABC21}" srcOrd="3" destOrd="0" parTransId="{0C27FAAA-FF79-42A1-B384-663B672CC881}" sibTransId="{BB48647A-5D72-496F-A3B9-6F8E802EEAFF}"/>
    <dgm:cxn modelId="{1CBAC143-5C26-4A27-948C-C30D93242969}" srcId="{8919284A-B78C-4EA4-91EA-4270443A555A}" destId="{B1204821-D8A6-4E26-A11C-2E198A688627}" srcOrd="2" destOrd="0" parTransId="{75BEFC0E-AE46-45A6-8F80-700333D99368}" sibTransId="{EE784802-BB55-4477-8E57-FC60ACCB4774}"/>
    <dgm:cxn modelId="{AC0D18A4-4384-4F30-AACA-8CBBD81277A7}" type="presOf" srcId="{B1204821-D8A6-4E26-A11C-2E198A688627}" destId="{190D2F83-9B0F-4FA7-9AD6-E580965CABCD}" srcOrd="0" destOrd="0" presId="urn:microsoft.com/office/officeart/2005/8/layout/process4"/>
    <dgm:cxn modelId="{AFE539A4-0C38-4BE7-A3A0-74D1BEF50D42}" type="presOf" srcId="{8919284A-B78C-4EA4-91EA-4270443A555A}" destId="{45908CEE-BD79-4478-9EBD-D6E8BC605DFC}" srcOrd="0" destOrd="0" presId="urn:microsoft.com/office/officeart/2005/8/layout/process4"/>
    <dgm:cxn modelId="{65AC2BCA-0F60-4EE7-935A-13F60FDD077F}" type="presOf" srcId="{8919284A-B78C-4EA4-91EA-4270443A555A}" destId="{073FE94C-5CEE-4198-9428-C0B44C30B159}" srcOrd="1" destOrd="0" presId="urn:microsoft.com/office/officeart/2005/8/layout/process4"/>
    <dgm:cxn modelId="{B0DC9532-DBFE-48EC-B9C6-2142FAF96C3F}" type="presOf" srcId="{63BC5FA5-E681-4509-A54E-2AAAC6620629}" destId="{6E3EABD0-5740-45A9-B236-0F55C50058A6}" srcOrd="0" destOrd="0" presId="urn:microsoft.com/office/officeart/2005/8/layout/process4"/>
    <dgm:cxn modelId="{20BD8B4D-DFF9-4BF5-892E-21F4D433A5B0}" srcId="{93045A8D-227A-40AE-9920-698E5D24065C}" destId="{8919284A-B78C-4EA4-91EA-4270443A555A}" srcOrd="0" destOrd="0" parTransId="{97E52CE5-2066-459F-9EEB-181ECAC5BEEA}" sibTransId="{E025F2B0-F8D1-4994-94D2-2796E3E70045}"/>
    <dgm:cxn modelId="{C17700A2-A500-48A4-AFF2-9D7B66BC06B2}" type="presParOf" srcId="{E97CDE63-CAB7-41CE-A599-F137B031C155}" destId="{0E1AABF9-93FA-45AC-A262-13E0F1F93682}" srcOrd="0" destOrd="0" presId="urn:microsoft.com/office/officeart/2005/8/layout/process4"/>
    <dgm:cxn modelId="{934AAABA-5B29-47C6-9D66-5C2A99EFE69F}" type="presParOf" srcId="{0E1AABF9-93FA-45AC-A262-13E0F1F93682}" destId="{45908CEE-BD79-4478-9EBD-D6E8BC605DFC}" srcOrd="0" destOrd="0" presId="urn:microsoft.com/office/officeart/2005/8/layout/process4"/>
    <dgm:cxn modelId="{9AB294A3-8F3A-43E2-B684-3C382B6D250B}" type="presParOf" srcId="{0E1AABF9-93FA-45AC-A262-13E0F1F93682}" destId="{073FE94C-5CEE-4198-9428-C0B44C30B159}" srcOrd="1" destOrd="0" presId="urn:microsoft.com/office/officeart/2005/8/layout/process4"/>
    <dgm:cxn modelId="{A17F741F-0CD3-44DA-A4BD-738F290F8B29}" type="presParOf" srcId="{0E1AABF9-93FA-45AC-A262-13E0F1F93682}" destId="{B5265D53-2FBB-4491-A2D9-A5858DD20173}" srcOrd="2" destOrd="0" presId="urn:microsoft.com/office/officeart/2005/8/layout/process4"/>
    <dgm:cxn modelId="{C2130213-369D-41D4-A2A6-2D7696D7F35D}" type="presParOf" srcId="{B5265D53-2FBB-4491-A2D9-A5858DD20173}" destId="{8F804C5C-AA56-4193-9293-6FD70327ECC3}" srcOrd="0" destOrd="0" presId="urn:microsoft.com/office/officeart/2005/8/layout/process4"/>
    <dgm:cxn modelId="{114313C1-C643-4A45-B34F-2DA5950EA686}" type="presParOf" srcId="{B5265D53-2FBB-4491-A2D9-A5858DD20173}" destId="{6E3EABD0-5740-45A9-B236-0F55C50058A6}" srcOrd="1" destOrd="0" presId="urn:microsoft.com/office/officeart/2005/8/layout/process4"/>
    <dgm:cxn modelId="{91019487-66C8-4A13-82D6-8AA040FFA335}" type="presParOf" srcId="{B5265D53-2FBB-4491-A2D9-A5858DD20173}" destId="{190D2F83-9B0F-4FA7-9AD6-E580965CABCD}" srcOrd="2" destOrd="0" presId="urn:microsoft.com/office/officeart/2005/8/layout/process4"/>
    <dgm:cxn modelId="{735DE7BB-FC93-402E-81DD-F7289699FA08}" type="presParOf" srcId="{B5265D53-2FBB-4491-A2D9-A5858DD20173}" destId="{DFB722A2-C5FA-42B2-B19D-82829218C00B}"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5F747-B9B5-4F4B-8ACE-DEBDB8E5BFA0}">
      <dsp:nvSpPr>
        <dsp:cNvPr id="0" name=""/>
        <dsp:cNvSpPr/>
      </dsp:nvSpPr>
      <dsp:spPr>
        <a:xfrm>
          <a:off x="0" y="798286"/>
          <a:ext cx="8382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9E7F72-6891-4FA4-BC1B-ED86FFB31793}">
      <dsp:nvSpPr>
        <dsp:cNvPr id="0" name=""/>
        <dsp:cNvSpPr/>
      </dsp:nvSpPr>
      <dsp:spPr>
        <a:xfrm>
          <a:off x="495300" y="281900"/>
          <a:ext cx="5867400" cy="83472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Understand  District revised Policies and Definitions of Bullying and Harassment by recognizing examples of each.</a:t>
          </a:r>
          <a:endParaRPr lang="en-US" sz="1800" kern="1200" dirty="0">
            <a:latin typeface="+mj-lt"/>
          </a:endParaRPr>
        </a:p>
      </dsp:txBody>
      <dsp:txXfrm>
        <a:off x="536048" y="322648"/>
        <a:ext cx="5785904" cy="753228"/>
      </dsp:txXfrm>
    </dsp:sp>
    <dsp:sp modelId="{4E312D0C-18FB-444E-AA23-BDCD5797C8A6}">
      <dsp:nvSpPr>
        <dsp:cNvPr id="0" name=""/>
        <dsp:cNvSpPr/>
      </dsp:nvSpPr>
      <dsp:spPr>
        <a:xfrm>
          <a:off x="0" y="1743705"/>
          <a:ext cx="8382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4CD5A6-8E56-4BD7-9821-DA1AB5CDA621}">
      <dsp:nvSpPr>
        <dsp:cNvPr id="0" name=""/>
        <dsp:cNvSpPr/>
      </dsp:nvSpPr>
      <dsp:spPr>
        <a:xfrm>
          <a:off x="495300" y="1243649"/>
          <a:ext cx="5867400" cy="75533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Discuss the root causes of Bullying and Harassment and the impact and ramifications on the school climate.</a:t>
          </a:r>
          <a:endParaRPr lang="en-US" sz="1800" kern="1200" dirty="0">
            <a:latin typeface="+mj-lt"/>
          </a:endParaRPr>
        </a:p>
      </dsp:txBody>
      <dsp:txXfrm>
        <a:off x="532173" y="1280522"/>
        <a:ext cx="5793654" cy="681592"/>
      </dsp:txXfrm>
    </dsp:sp>
    <dsp:sp modelId="{5CF5FA5B-A301-4C1B-B883-E4B25A6830EA}">
      <dsp:nvSpPr>
        <dsp:cNvPr id="0" name=""/>
        <dsp:cNvSpPr/>
      </dsp:nvSpPr>
      <dsp:spPr>
        <a:xfrm>
          <a:off x="0" y="2531686"/>
          <a:ext cx="8382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CB178F-A47D-4C4F-BA1C-14E09BF37713}">
      <dsp:nvSpPr>
        <dsp:cNvPr id="0" name=""/>
        <dsp:cNvSpPr/>
      </dsp:nvSpPr>
      <dsp:spPr>
        <a:xfrm>
          <a:off x="495300" y="2222264"/>
          <a:ext cx="5867400" cy="5979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Recognize the District’s responsibility under Federal Law relating to Harassment.</a:t>
          </a:r>
          <a:endParaRPr lang="en-US" sz="1800" kern="1200" dirty="0">
            <a:latin typeface="+mj-lt"/>
          </a:endParaRPr>
        </a:p>
      </dsp:txBody>
      <dsp:txXfrm>
        <a:off x="524487" y="2251451"/>
        <a:ext cx="5809026" cy="539526"/>
      </dsp:txXfrm>
    </dsp:sp>
    <dsp:sp modelId="{AADB047B-3284-460F-8A36-E0C1C5E136AD}">
      <dsp:nvSpPr>
        <dsp:cNvPr id="0" name=""/>
        <dsp:cNvSpPr/>
      </dsp:nvSpPr>
      <dsp:spPr>
        <a:xfrm>
          <a:off x="0" y="3407879"/>
          <a:ext cx="8382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B54568-67A7-4ED9-AAFB-DB55C103A1F5}">
      <dsp:nvSpPr>
        <dsp:cNvPr id="0" name=""/>
        <dsp:cNvSpPr/>
      </dsp:nvSpPr>
      <dsp:spPr>
        <a:xfrm>
          <a:off x="495300" y="2995313"/>
          <a:ext cx="5867400" cy="68611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Identify strategies to foster a nondiscriminatory environment for all students through discussion.</a:t>
          </a:r>
          <a:endParaRPr lang="en-US" sz="1800" kern="1200" dirty="0">
            <a:latin typeface="+mj-lt"/>
          </a:endParaRPr>
        </a:p>
      </dsp:txBody>
      <dsp:txXfrm>
        <a:off x="528793" y="3028806"/>
        <a:ext cx="5800414" cy="619127"/>
      </dsp:txXfrm>
    </dsp:sp>
    <dsp:sp modelId="{956E657A-BC1E-485A-B14C-B62DC3CD364A}">
      <dsp:nvSpPr>
        <dsp:cNvPr id="0" name=""/>
        <dsp:cNvSpPr/>
      </dsp:nvSpPr>
      <dsp:spPr>
        <a:xfrm>
          <a:off x="0" y="4814717"/>
          <a:ext cx="8382000" cy="3024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45B1F3-64CF-438F-9B11-DCAD3645F7F5}">
      <dsp:nvSpPr>
        <dsp:cNvPr id="0" name=""/>
        <dsp:cNvSpPr/>
      </dsp:nvSpPr>
      <dsp:spPr>
        <a:xfrm>
          <a:off x="456753" y="3919237"/>
          <a:ext cx="6470639" cy="1216757"/>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800100">
            <a:lnSpc>
              <a:spcPct val="90000"/>
            </a:lnSpc>
            <a:spcBef>
              <a:spcPct val="0"/>
            </a:spcBef>
            <a:spcAft>
              <a:spcPct val="35000"/>
            </a:spcAft>
          </a:pPr>
          <a:r>
            <a:rPr lang="en-US" sz="1800" kern="1200" dirty="0" smtClean="0">
              <a:latin typeface="+mj-lt"/>
            </a:rPr>
            <a:t>Identify the District and school level staff available to answer questions or concerns regarding harassment policies and procedures, including the District Nondiscrimination Coordinators and Building Nondiscrimination Coordinators</a:t>
          </a:r>
          <a:endParaRPr lang="en-US" sz="1800" kern="1200" dirty="0">
            <a:latin typeface="+mj-lt"/>
          </a:endParaRPr>
        </a:p>
      </dsp:txBody>
      <dsp:txXfrm>
        <a:off x="516150" y="3978634"/>
        <a:ext cx="6351845" cy="109796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03A47-DA7F-48A0-8BCF-6B945D308FCB}">
      <dsp:nvSpPr>
        <dsp:cNvPr id="0" name=""/>
        <dsp:cNvSpPr/>
      </dsp:nvSpPr>
      <dsp:spPr>
        <a:xfrm>
          <a:off x="0" y="2530"/>
          <a:ext cx="8077200" cy="0"/>
        </a:xfrm>
        <a:prstGeom prst="line">
          <a:avLst/>
        </a:prstGeom>
        <a:gradFill rotWithShape="0">
          <a:gsLst>
            <a:gs pos="0">
              <a:schemeClr val="accent1">
                <a:alpha val="90000"/>
                <a:hueOff val="0"/>
                <a:satOff val="0"/>
                <a:lumOff val="0"/>
                <a:alphaOff val="0"/>
                <a:tint val="43000"/>
                <a:satMod val="165000"/>
              </a:schemeClr>
            </a:gs>
            <a:gs pos="55000">
              <a:schemeClr val="accent1">
                <a:alpha val="90000"/>
                <a:hueOff val="0"/>
                <a:satOff val="0"/>
                <a:lumOff val="0"/>
                <a:alphaOff val="0"/>
                <a:tint val="83000"/>
                <a:satMod val="155000"/>
              </a:schemeClr>
            </a:gs>
            <a:gs pos="100000">
              <a:schemeClr val="accent1">
                <a:alpha val="90000"/>
                <a:hueOff val="0"/>
                <a:satOff val="0"/>
                <a:lumOff val="0"/>
                <a:alphaOff val="0"/>
                <a:shade val="85000"/>
              </a:schemeClr>
            </a:gs>
          </a:gsLst>
          <a:path path="circle">
            <a:fillToRect l="-40000" t="-90000" r="140000" b="190000"/>
          </a:path>
        </a:gradFill>
        <a:ln w="9525" cap="flat" cmpd="sng" algn="ctr">
          <a:solidFill>
            <a:schemeClr val="accent1">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accent1">
              <a:alpha val="90000"/>
              <a:hueOff val="0"/>
              <a:satOff val="0"/>
              <a:lumOff val="0"/>
              <a:alphaOff val="0"/>
              <a:satMod val="115000"/>
            </a:schemeClr>
          </a:contourClr>
        </a:sp3d>
      </dsp:spPr>
      <dsp:style>
        <a:lnRef idx="1">
          <a:scrgbClr r="0" g="0" b="0"/>
        </a:lnRef>
        <a:fillRef idx="3">
          <a:scrgbClr r="0" g="0" b="0"/>
        </a:fillRef>
        <a:effectRef idx="3">
          <a:scrgbClr r="0" g="0" b="0"/>
        </a:effectRef>
        <a:fontRef idx="minor">
          <a:schemeClr val="lt1"/>
        </a:fontRef>
      </dsp:style>
    </dsp:sp>
    <dsp:sp modelId="{4315226F-1216-4F43-A2C2-939C1B791BA0}">
      <dsp:nvSpPr>
        <dsp:cNvPr id="0" name=""/>
        <dsp:cNvSpPr/>
      </dsp:nvSpPr>
      <dsp:spPr>
        <a:xfrm>
          <a:off x="0" y="2530"/>
          <a:ext cx="2200721" cy="517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l" defTabSz="1511300" rtl="0">
            <a:lnSpc>
              <a:spcPct val="90000"/>
            </a:lnSpc>
            <a:spcBef>
              <a:spcPct val="0"/>
            </a:spcBef>
            <a:spcAft>
              <a:spcPct val="35000"/>
            </a:spcAft>
          </a:pPr>
          <a:r>
            <a:rPr lang="en-US" sz="3400" b="1" kern="1200" dirty="0" smtClean="0">
              <a:latin typeface="+mj-lt"/>
            </a:rPr>
            <a:t>Students who harass may think that the only ones being harmed are their victims. </a:t>
          </a:r>
          <a:endParaRPr lang="en-US" sz="3400" b="1" kern="1200" dirty="0">
            <a:latin typeface="+mj-lt"/>
          </a:endParaRPr>
        </a:p>
      </dsp:txBody>
      <dsp:txXfrm>
        <a:off x="0" y="2530"/>
        <a:ext cx="2200721" cy="5176539"/>
      </dsp:txXfrm>
    </dsp:sp>
    <dsp:sp modelId="{BDD75CD9-934B-4499-ADF0-19EA1BEB1643}">
      <dsp:nvSpPr>
        <dsp:cNvPr id="0" name=""/>
        <dsp:cNvSpPr/>
      </dsp:nvSpPr>
      <dsp:spPr>
        <a:xfrm>
          <a:off x="2310757" y="83413"/>
          <a:ext cx="5758554" cy="161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latin typeface="+mj-lt"/>
            </a:rPr>
            <a:t>Many students who harass and bully are less likely to be respected or trusted by peers and teachers. </a:t>
          </a:r>
          <a:endParaRPr lang="en-US" sz="2600" kern="1200" dirty="0">
            <a:latin typeface="+mj-lt"/>
          </a:endParaRPr>
        </a:p>
      </dsp:txBody>
      <dsp:txXfrm>
        <a:off x="2310757" y="83413"/>
        <a:ext cx="5758554" cy="1617668"/>
      </dsp:txXfrm>
    </dsp:sp>
    <dsp:sp modelId="{EBE1821C-3A95-4370-B97A-F59CF85FD280}">
      <dsp:nvSpPr>
        <dsp:cNvPr id="0" name=""/>
        <dsp:cNvSpPr/>
      </dsp:nvSpPr>
      <dsp:spPr>
        <a:xfrm>
          <a:off x="2200721" y="1701082"/>
          <a:ext cx="5868590" cy="0"/>
        </a:xfrm>
        <a:prstGeom prst="line">
          <a:avLst/>
        </a:prstGeom>
        <a:noFill/>
        <a:ln w="9525" cap="flat" cmpd="sng" algn="ctr">
          <a:solidFill>
            <a:schemeClr val="accen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5E7F996C-8B6B-45FF-BE83-246F8985D70D}">
      <dsp:nvSpPr>
        <dsp:cNvPr id="0" name=""/>
        <dsp:cNvSpPr/>
      </dsp:nvSpPr>
      <dsp:spPr>
        <a:xfrm>
          <a:off x="2310757" y="1781965"/>
          <a:ext cx="5758554" cy="161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latin typeface="+mj-lt"/>
            </a:rPr>
            <a:t>Acts of harassment can result in suspension or expulsion from school and the loss of valuable learning time. </a:t>
          </a:r>
          <a:endParaRPr lang="en-US" sz="2600" kern="1200" dirty="0">
            <a:latin typeface="+mj-lt"/>
          </a:endParaRPr>
        </a:p>
      </dsp:txBody>
      <dsp:txXfrm>
        <a:off x="2310757" y="1781965"/>
        <a:ext cx="5758554" cy="1617668"/>
      </dsp:txXfrm>
    </dsp:sp>
    <dsp:sp modelId="{4915738B-D1BD-458B-A75E-D31C07E8AF85}">
      <dsp:nvSpPr>
        <dsp:cNvPr id="0" name=""/>
        <dsp:cNvSpPr/>
      </dsp:nvSpPr>
      <dsp:spPr>
        <a:xfrm>
          <a:off x="2200721" y="3399634"/>
          <a:ext cx="5868590" cy="0"/>
        </a:xfrm>
        <a:prstGeom prst="line">
          <a:avLst/>
        </a:prstGeom>
        <a:noFill/>
        <a:ln w="9525" cap="flat" cmpd="sng" algn="ctr">
          <a:solidFill>
            <a:schemeClr val="accen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 modelId="{09614826-8453-4166-B45A-D355E19B37A8}">
      <dsp:nvSpPr>
        <dsp:cNvPr id="0" name=""/>
        <dsp:cNvSpPr/>
      </dsp:nvSpPr>
      <dsp:spPr>
        <a:xfrm>
          <a:off x="2310757" y="3480517"/>
          <a:ext cx="5758554" cy="1617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rtl="0">
            <a:lnSpc>
              <a:spcPct val="90000"/>
            </a:lnSpc>
            <a:spcBef>
              <a:spcPct val="0"/>
            </a:spcBef>
            <a:spcAft>
              <a:spcPct val="35000"/>
            </a:spcAft>
          </a:pPr>
          <a:r>
            <a:rPr lang="en-US" sz="2600" kern="1200" dirty="0" smtClean="0">
              <a:latin typeface="+mj-lt"/>
            </a:rPr>
            <a:t>Bullying and harassing behaviors that continue into adulthood can turn into child abuse, domestic violence and hate related criminal activities. </a:t>
          </a:r>
          <a:endParaRPr lang="en-US" sz="2600" kern="1200" dirty="0">
            <a:latin typeface="+mj-lt"/>
          </a:endParaRPr>
        </a:p>
      </dsp:txBody>
      <dsp:txXfrm>
        <a:off x="2310757" y="3480517"/>
        <a:ext cx="5758554" cy="1617668"/>
      </dsp:txXfrm>
    </dsp:sp>
    <dsp:sp modelId="{391FA0D4-6E29-4F39-935B-05EBC30C4451}">
      <dsp:nvSpPr>
        <dsp:cNvPr id="0" name=""/>
        <dsp:cNvSpPr/>
      </dsp:nvSpPr>
      <dsp:spPr>
        <a:xfrm>
          <a:off x="2200721" y="5098186"/>
          <a:ext cx="5868590" cy="0"/>
        </a:xfrm>
        <a:prstGeom prst="line">
          <a:avLst/>
        </a:prstGeom>
        <a:noFill/>
        <a:ln w="9525" cap="flat" cmpd="sng" algn="ctr">
          <a:solidFill>
            <a:schemeClr val="accent1">
              <a:hueOff val="0"/>
              <a:satOff val="0"/>
              <a:lumOff val="0"/>
              <a:alphaOff val="0"/>
            </a:schemeClr>
          </a:solidFill>
          <a:prstDash val="solid"/>
        </a:ln>
        <a:effectLst>
          <a:outerShdw blurRad="51500" dist="25400" dir="5400000" rotWithShape="0">
            <a:srgbClr val="000000">
              <a:alpha val="40000"/>
            </a:srgbClr>
          </a:outerShdw>
        </a:effectLst>
      </dsp:spPr>
      <dsp:style>
        <a:lnRef idx="1">
          <a:scrgbClr r="0" g="0" b="0"/>
        </a:lnRef>
        <a:fillRef idx="0">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B273A-73E0-4BBF-A483-4DE7758130C6}">
      <dsp:nvSpPr>
        <dsp:cNvPr id="0" name=""/>
        <dsp:cNvSpPr/>
      </dsp:nvSpPr>
      <dsp:spPr>
        <a:xfrm>
          <a:off x="0" y="0"/>
          <a:ext cx="7772400" cy="0"/>
        </a:xfrm>
        <a:prstGeom prst="line">
          <a:avLst/>
        </a:prstGeom>
        <a:solidFill>
          <a:schemeClr val="accent1">
            <a:shade val="80000"/>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A3E28-F6C0-4735-B85E-ACD0F62CFF05}">
      <dsp:nvSpPr>
        <dsp:cNvPr id="0" name=""/>
        <dsp:cNvSpPr/>
      </dsp:nvSpPr>
      <dsp:spPr>
        <a:xfrm>
          <a:off x="0" y="4282"/>
          <a:ext cx="2857862" cy="4819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rtl="0">
            <a:lnSpc>
              <a:spcPct val="90000"/>
            </a:lnSpc>
            <a:spcBef>
              <a:spcPct val="0"/>
            </a:spcBef>
            <a:spcAft>
              <a:spcPct val="35000"/>
            </a:spcAft>
          </a:pPr>
          <a:r>
            <a:rPr lang="en-US" sz="3200" b="1" kern="1200" dirty="0" smtClean="0">
              <a:latin typeface="+mj-lt"/>
            </a:rPr>
            <a:t>Harassment impinges upon the safety and collective well-being of the entire learning community. </a:t>
          </a:r>
          <a:endParaRPr lang="en-US" sz="3200" b="1" kern="1200" dirty="0">
            <a:latin typeface="+mj-lt"/>
          </a:endParaRPr>
        </a:p>
      </dsp:txBody>
      <dsp:txXfrm>
        <a:off x="0" y="4282"/>
        <a:ext cx="2857862" cy="4819114"/>
      </dsp:txXfrm>
    </dsp:sp>
    <dsp:sp modelId="{C9FAF12E-A9C1-4011-8D98-4B21BB8411E8}">
      <dsp:nvSpPr>
        <dsp:cNvPr id="0" name=""/>
        <dsp:cNvSpPr/>
      </dsp:nvSpPr>
      <dsp:spPr>
        <a:xfrm>
          <a:off x="2949855" y="111798"/>
          <a:ext cx="4814333" cy="24715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kern="1200" dirty="0" smtClean="0">
              <a:latin typeface="+mj-lt"/>
            </a:rPr>
            <a:t>Equity is compromised as student belonging and empowerment are violated</a:t>
          </a:r>
          <a:endParaRPr lang="en-US" sz="3600" kern="1200" dirty="0">
            <a:latin typeface="+mj-lt"/>
          </a:endParaRPr>
        </a:p>
      </dsp:txBody>
      <dsp:txXfrm>
        <a:off x="2949855" y="111798"/>
        <a:ext cx="4814333" cy="2471561"/>
      </dsp:txXfrm>
    </dsp:sp>
    <dsp:sp modelId="{07E16AC1-3FB4-488E-9DB8-903C5E4E6D73}">
      <dsp:nvSpPr>
        <dsp:cNvPr id="0" name=""/>
        <dsp:cNvSpPr/>
      </dsp:nvSpPr>
      <dsp:spPr>
        <a:xfrm>
          <a:off x="2857862" y="2583360"/>
          <a:ext cx="490632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B6123B-CADE-4AED-B478-97DBB3CFDF1A}">
      <dsp:nvSpPr>
        <dsp:cNvPr id="0" name=""/>
        <dsp:cNvSpPr/>
      </dsp:nvSpPr>
      <dsp:spPr>
        <a:xfrm>
          <a:off x="2949855" y="2690876"/>
          <a:ext cx="4814333" cy="2150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lvl="0" algn="l" defTabSz="1600200" rtl="0">
            <a:lnSpc>
              <a:spcPct val="90000"/>
            </a:lnSpc>
            <a:spcBef>
              <a:spcPct val="0"/>
            </a:spcBef>
            <a:spcAft>
              <a:spcPct val="35000"/>
            </a:spcAft>
          </a:pPr>
          <a:r>
            <a:rPr lang="en-US" sz="3600" kern="1200" dirty="0" smtClean="0">
              <a:latin typeface="+mj-lt"/>
            </a:rPr>
            <a:t>Students need and want to belong at school</a:t>
          </a:r>
          <a:endParaRPr lang="en-US" sz="3600" kern="1200" dirty="0">
            <a:latin typeface="+mj-lt"/>
          </a:endParaRPr>
        </a:p>
      </dsp:txBody>
      <dsp:txXfrm>
        <a:off x="2949855" y="2690876"/>
        <a:ext cx="4814333" cy="2150324"/>
      </dsp:txXfrm>
    </dsp:sp>
    <dsp:sp modelId="{C7B8DE2D-E472-4BF3-A7E9-24E8ABE417BE}">
      <dsp:nvSpPr>
        <dsp:cNvPr id="0" name=""/>
        <dsp:cNvSpPr/>
      </dsp:nvSpPr>
      <dsp:spPr>
        <a:xfrm>
          <a:off x="2857862" y="4841201"/>
          <a:ext cx="4906327"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A60FF-12D9-407E-924B-FECC3C1A6BE8}">
      <dsp:nvSpPr>
        <dsp:cNvPr id="0" name=""/>
        <dsp:cNvSpPr/>
      </dsp:nvSpPr>
      <dsp:spPr>
        <a:xfrm>
          <a:off x="0" y="31679"/>
          <a:ext cx="8686800" cy="1785600"/>
        </a:xfrm>
        <a:prstGeom prst="rect">
          <a:avLst/>
        </a:prstGeom>
        <a:solidFill>
          <a:schemeClr val="accent2">
            <a:shade val="50000"/>
            <a:hueOff val="0"/>
            <a:satOff val="0"/>
            <a:lumOff val="0"/>
            <a:alphaOff val="0"/>
          </a:schemeClr>
        </a:solidFill>
        <a:ln w="1905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l" defTabSz="1066800" rtl="0">
            <a:lnSpc>
              <a:spcPct val="90000"/>
            </a:lnSpc>
            <a:spcBef>
              <a:spcPct val="0"/>
            </a:spcBef>
            <a:spcAft>
              <a:spcPct val="35000"/>
            </a:spcAft>
          </a:pPr>
          <a:r>
            <a:rPr lang="en-US" sz="2400" b="1" kern="1200" dirty="0" smtClean="0">
              <a:latin typeface="+mj-lt"/>
            </a:rPr>
            <a:t>Students who observe harassing behaviors at school may begin to think the behavior is acceptable. </a:t>
          </a:r>
          <a:endParaRPr lang="en-US" sz="2400" b="1" kern="1200" dirty="0">
            <a:latin typeface="+mj-lt"/>
          </a:endParaRPr>
        </a:p>
      </dsp:txBody>
      <dsp:txXfrm>
        <a:off x="0" y="31679"/>
        <a:ext cx="8686800" cy="1785600"/>
      </dsp:txXfrm>
    </dsp:sp>
    <dsp:sp modelId="{732C5A8E-7A39-4634-9262-1193B29C3C46}">
      <dsp:nvSpPr>
        <dsp:cNvPr id="0" name=""/>
        <dsp:cNvSpPr/>
      </dsp:nvSpPr>
      <dsp:spPr>
        <a:xfrm>
          <a:off x="0" y="1817280"/>
          <a:ext cx="8686800" cy="2723040"/>
        </a:xfrm>
        <a:prstGeom prst="rect">
          <a:avLst/>
        </a:prstGeom>
        <a:solidFill>
          <a:schemeClr val="accent2">
            <a:alpha val="90000"/>
            <a:tint val="55000"/>
            <a:hueOff val="0"/>
            <a:satOff val="0"/>
            <a:lumOff val="0"/>
            <a:alphaOff val="0"/>
          </a:schemeClr>
        </a:solidFill>
        <a:ln w="1905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latin typeface="+mj-lt"/>
            </a:rPr>
            <a:t>They may presuppose lack of care or helplessness from the adults at their school who don’t stop it. </a:t>
          </a:r>
          <a:endParaRPr lang="en-US" sz="2400" kern="1200" dirty="0">
            <a:latin typeface="+mj-lt"/>
          </a:endParaRPr>
        </a:p>
        <a:p>
          <a:pPr marL="228600" lvl="1" indent="-228600" algn="l" defTabSz="1066800" rtl="0">
            <a:lnSpc>
              <a:spcPct val="90000"/>
            </a:lnSpc>
            <a:spcBef>
              <a:spcPct val="0"/>
            </a:spcBef>
            <a:spcAft>
              <a:spcPct val="15000"/>
            </a:spcAft>
            <a:buChar char="••"/>
          </a:pPr>
          <a:r>
            <a:rPr lang="en-US" sz="2400" kern="1200" dirty="0" smtClean="0">
              <a:latin typeface="+mj-lt"/>
            </a:rPr>
            <a:t>Some students may join in on the bullying and harassment. </a:t>
          </a:r>
          <a:endParaRPr lang="en-US" sz="2400" kern="1200" dirty="0">
            <a:latin typeface="+mj-lt"/>
          </a:endParaRPr>
        </a:p>
        <a:p>
          <a:pPr marL="228600" lvl="1" indent="-228600" algn="l" defTabSz="1066800" rtl="0">
            <a:lnSpc>
              <a:spcPct val="90000"/>
            </a:lnSpc>
            <a:spcBef>
              <a:spcPct val="0"/>
            </a:spcBef>
            <a:spcAft>
              <a:spcPct val="15000"/>
            </a:spcAft>
            <a:buChar char="••"/>
          </a:pPr>
          <a:r>
            <a:rPr lang="en-US" sz="2400" kern="1200" dirty="0" smtClean="0">
              <a:latin typeface="+mj-lt"/>
            </a:rPr>
            <a:t>Others might worry about becoming the next target, particularly if they share common traits with the victim. </a:t>
          </a:r>
          <a:endParaRPr lang="en-US" sz="2400" kern="1200" dirty="0">
            <a:latin typeface="+mj-lt"/>
          </a:endParaRPr>
        </a:p>
        <a:p>
          <a:pPr marL="228600" lvl="1" indent="-228600" algn="l" defTabSz="1066800" rtl="0">
            <a:lnSpc>
              <a:spcPct val="90000"/>
            </a:lnSpc>
            <a:spcBef>
              <a:spcPct val="0"/>
            </a:spcBef>
            <a:spcAft>
              <a:spcPct val="15000"/>
            </a:spcAft>
            <a:buChar char="••"/>
          </a:pPr>
          <a:r>
            <a:rPr lang="en-US" sz="2400" kern="1200" dirty="0" smtClean="0">
              <a:latin typeface="+mj-lt"/>
            </a:rPr>
            <a:t>Some students may jeopardize their own well-being to mediate the situation.</a:t>
          </a:r>
          <a:endParaRPr lang="en-US" sz="2400" kern="1200" dirty="0">
            <a:latin typeface="+mj-lt"/>
          </a:endParaRPr>
        </a:p>
      </dsp:txBody>
      <dsp:txXfrm>
        <a:off x="0" y="1817280"/>
        <a:ext cx="8686800" cy="272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81D25-797B-4E27-BBE1-D9A5BEE8CC47}">
      <dsp:nvSpPr>
        <dsp:cNvPr id="0" name=""/>
        <dsp:cNvSpPr/>
      </dsp:nvSpPr>
      <dsp:spPr>
        <a:xfrm>
          <a:off x="4330" y="313012"/>
          <a:ext cx="1494127" cy="1029453"/>
        </a:xfrm>
        <a:prstGeom prst="round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AF44F5-3052-44BB-A176-86C288EE720E}">
      <dsp:nvSpPr>
        <dsp:cNvPr id="0" name=""/>
        <dsp:cNvSpPr/>
      </dsp:nvSpPr>
      <dsp:spPr>
        <a:xfrm>
          <a:off x="4330" y="1342466"/>
          <a:ext cx="1494127" cy="554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smtClean="0">
              <a:latin typeface="+mj-lt"/>
            </a:rPr>
            <a:t>VERBAL</a:t>
          </a:r>
          <a:endParaRPr lang="en-US" sz="1600" kern="1200" dirty="0">
            <a:latin typeface="+mj-lt"/>
          </a:endParaRPr>
        </a:p>
      </dsp:txBody>
      <dsp:txXfrm>
        <a:off x="4330" y="1342466"/>
        <a:ext cx="1494127" cy="554321"/>
      </dsp:txXfrm>
    </dsp:sp>
    <dsp:sp modelId="{31FEAD7C-F916-43E8-B314-0711628AC321}">
      <dsp:nvSpPr>
        <dsp:cNvPr id="0" name=""/>
        <dsp:cNvSpPr/>
      </dsp:nvSpPr>
      <dsp:spPr>
        <a:xfrm>
          <a:off x="1647933" y="313012"/>
          <a:ext cx="1494127" cy="1029453"/>
        </a:xfrm>
        <a:prstGeom prst="round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74DF36-CEBE-4255-BB08-3EEC0588AEFD}">
      <dsp:nvSpPr>
        <dsp:cNvPr id="0" name=""/>
        <dsp:cNvSpPr/>
      </dsp:nvSpPr>
      <dsp:spPr>
        <a:xfrm>
          <a:off x="1647933" y="1342466"/>
          <a:ext cx="1494127" cy="554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smtClean="0">
              <a:latin typeface="+mj-lt"/>
            </a:rPr>
            <a:t>PHYSICAL</a:t>
          </a:r>
          <a:endParaRPr lang="en-US" sz="1600" kern="1200" dirty="0">
            <a:latin typeface="+mj-lt"/>
          </a:endParaRPr>
        </a:p>
      </dsp:txBody>
      <dsp:txXfrm>
        <a:off x="1647933" y="1342466"/>
        <a:ext cx="1494127" cy="554321"/>
      </dsp:txXfrm>
    </dsp:sp>
    <dsp:sp modelId="{7CF27598-046D-44E2-92ED-E4A7335CF1C0}">
      <dsp:nvSpPr>
        <dsp:cNvPr id="0" name=""/>
        <dsp:cNvSpPr/>
      </dsp:nvSpPr>
      <dsp:spPr>
        <a:xfrm>
          <a:off x="3291536" y="313012"/>
          <a:ext cx="1494127" cy="1029453"/>
        </a:xfrm>
        <a:prstGeom prst="roundRect">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CD9558-A71E-401E-92A2-978A0A45ABC8}">
      <dsp:nvSpPr>
        <dsp:cNvPr id="0" name=""/>
        <dsp:cNvSpPr/>
      </dsp:nvSpPr>
      <dsp:spPr>
        <a:xfrm>
          <a:off x="3291536" y="1342466"/>
          <a:ext cx="1494127" cy="554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smtClean="0">
              <a:latin typeface="+mj-lt"/>
            </a:rPr>
            <a:t>RELATIONAL</a:t>
          </a:r>
          <a:endParaRPr lang="en-US" sz="1600" kern="1200" dirty="0">
            <a:latin typeface="+mj-lt"/>
          </a:endParaRPr>
        </a:p>
      </dsp:txBody>
      <dsp:txXfrm>
        <a:off x="3291536" y="1342466"/>
        <a:ext cx="1494127" cy="554321"/>
      </dsp:txXfrm>
    </dsp:sp>
    <dsp:sp modelId="{4E286019-F6A4-42E6-A0F8-648DF27DD1AB}">
      <dsp:nvSpPr>
        <dsp:cNvPr id="0" name=""/>
        <dsp:cNvSpPr/>
      </dsp:nvSpPr>
      <dsp:spPr>
        <a:xfrm>
          <a:off x="4935139" y="313012"/>
          <a:ext cx="1494127" cy="1029453"/>
        </a:xfrm>
        <a:prstGeom prst="roundRect">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81F578-34D9-4C5E-841C-9F81D89F4D3A}">
      <dsp:nvSpPr>
        <dsp:cNvPr id="0" name=""/>
        <dsp:cNvSpPr/>
      </dsp:nvSpPr>
      <dsp:spPr>
        <a:xfrm>
          <a:off x="4935139" y="1342466"/>
          <a:ext cx="1494127" cy="554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smtClean="0">
              <a:latin typeface="+mj-lt"/>
            </a:rPr>
            <a:t>PROPERTY</a:t>
          </a:r>
          <a:endParaRPr lang="en-US" sz="1600" kern="1200" dirty="0">
            <a:latin typeface="+mj-lt"/>
          </a:endParaRPr>
        </a:p>
      </dsp:txBody>
      <dsp:txXfrm>
        <a:off x="4935139" y="1342466"/>
        <a:ext cx="1494127" cy="554321"/>
      </dsp:txXfrm>
    </dsp:sp>
    <dsp:sp modelId="{2C5080D0-4AC6-4318-8C88-0455FFEA0778}">
      <dsp:nvSpPr>
        <dsp:cNvPr id="0" name=""/>
        <dsp:cNvSpPr/>
      </dsp:nvSpPr>
      <dsp:spPr>
        <a:xfrm>
          <a:off x="6578742" y="313012"/>
          <a:ext cx="1494127" cy="1029453"/>
        </a:xfrm>
        <a:prstGeom prst="roundRect">
          <a:avLst/>
        </a:prstGeom>
        <a:blipFill rotWithShape="1">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0A85F-3417-47A9-A32B-6F85B730F92A}">
      <dsp:nvSpPr>
        <dsp:cNvPr id="0" name=""/>
        <dsp:cNvSpPr/>
      </dsp:nvSpPr>
      <dsp:spPr>
        <a:xfrm>
          <a:off x="6578742" y="1342466"/>
          <a:ext cx="1494127" cy="554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lvl="0" algn="ctr" defTabSz="711200">
            <a:lnSpc>
              <a:spcPct val="90000"/>
            </a:lnSpc>
            <a:spcBef>
              <a:spcPct val="0"/>
            </a:spcBef>
            <a:spcAft>
              <a:spcPct val="35000"/>
            </a:spcAft>
          </a:pPr>
          <a:r>
            <a:rPr lang="en-US" sz="1600" kern="1200" dirty="0" smtClean="0">
              <a:latin typeface="+mj-lt"/>
            </a:rPr>
            <a:t>CYBER</a:t>
          </a:r>
          <a:endParaRPr lang="en-US" sz="1600" kern="1200" dirty="0">
            <a:latin typeface="+mj-lt"/>
          </a:endParaRPr>
        </a:p>
      </dsp:txBody>
      <dsp:txXfrm>
        <a:off x="6578742" y="1342466"/>
        <a:ext cx="1494127" cy="554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52014-D488-4829-BFEF-D6B323F30FF3}">
      <dsp:nvSpPr>
        <dsp:cNvPr id="0" name=""/>
        <dsp:cNvSpPr/>
      </dsp:nvSpPr>
      <dsp:spPr>
        <a:xfrm>
          <a:off x="2971800" y="2743207"/>
          <a:ext cx="1724558" cy="148085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DISABILITY</a:t>
          </a:r>
          <a:endParaRPr lang="en-US" sz="1600" kern="1200" dirty="0">
            <a:latin typeface="+mj-lt"/>
          </a:endParaRPr>
        </a:p>
      </dsp:txBody>
      <dsp:txXfrm>
        <a:off x="3238918" y="2972577"/>
        <a:ext cx="1190323" cy="1022112"/>
      </dsp:txXfrm>
    </dsp:sp>
    <dsp:sp modelId="{3E0516D2-764E-481E-93DE-DC0B8D2E52C0}">
      <dsp:nvSpPr>
        <dsp:cNvPr id="0" name=""/>
        <dsp:cNvSpPr/>
      </dsp:nvSpPr>
      <dsp:spPr>
        <a:xfrm>
          <a:off x="2670049" y="3505200"/>
          <a:ext cx="201168" cy="173544"/>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A63F6E-851F-406A-894D-5ECACE533CE1}">
      <dsp:nvSpPr>
        <dsp:cNvPr id="0" name=""/>
        <dsp:cNvSpPr/>
      </dsp:nvSpPr>
      <dsp:spPr>
        <a:xfrm>
          <a:off x="5979565" y="4419604"/>
          <a:ext cx="3164426" cy="1414746"/>
        </a:xfrm>
        <a:prstGeom prst="hexagon">
          <a:avLst>
            <a:gd name="adj" fmla="val 25000"/>
            <a:gd name="vf" fmla="val 115470"/>
          </a:avLst>
        </a:prstGeom>
        <a:blipFill rotWithShape="0">
          <a:blip xmlns:r="http://schemas.openxmlformats.org/officeDocument/2006/relationships" r:embed="rId1"/>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46AD4D-2002-475D-AA4E-7C12B1931C47}">
      <dsp:nvSpPr>
        <dsp:cNvPr id="0" name=""/>
        <dsp:cNvSpPr/>
      </dsp:nvSpPr>
      <dsp:spPr>
        <a:xfrm>
          <a:off x="3331766" y="1904999"/>
          <a:ext cx="201168" cy="173544"/>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5E8E60-3E01-4F24-901F-7715FE488B03}">
      <dsp:nvSpPr>
        <dsp:cNvPr id="0" name=""/>
        <dsp:cNvSpPr/>
      </dsp:nvSpPr>
      <dsp:spPr>
        <a:xfrm>
          <a:off x="2974855" y="4343403"/>
          <a:ext cx="1724558" cy="148085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NATIONAL ORIGIN</a:t>
          </a:r>
          <a:endParaRPr lang="en-US" sz="1600" kern="1200" dirty="0">
            <a:latin typeface="+mj-lt"/>
          </a:endParaRPr>
        </a:p>
      </dsp:txBody>
      <dsp:txXfrm>
        <a:off x="3241973" y="4572773"/>
        <a:ext cx="1190323" cy="1022112"/>
      </dsp:txXfrm>
    </dsp:sp>
    <dsp:sp modelId="{36A6C601-CC01-4FD3-9496-18E4E47A5523}">
      <dsp:nvSpPr>
        <dsp:cNvPr id="0" name=""/>
        <dsp:cNvSpPr/>
      </dsp:nvSpPr>
      <dsp:spPr>
        <a:xfrm>
          <a:off x="3352800" y="5486400"/>
          <a:ext cx="201168" cy="173544"/>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F5C862-F3E7-4CD0-B76A-7220A35BA3AC}">
      <dsp:nvSpPr>
        <dsp:cNvPr id="0" name=""/>
        <dsp:cNvSpPr/>
      </dsp:nvSpPr>
      <dsp:spPr>
        <a:xfrm>
          <a:off x="0" y="3505206"/>
          <a:ext cx="3304650" cy="1480852"/>
        </a:xfrm>
        <a:prstGeom prst="hexagon">
          <a:avLst>
            <a:gd name="adj" fmla="val 25000"/>
            <a:gd name="vf" fmla="val 115470"/>
          </a:avLst>
        </a:prstGeom>
        <a:blipFill rotWithShape="0">
          <a:blip xmlns:r="http://schemas.openxmlformats.org/officeDocument/2006/relationships" r:embed="rId2"/>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B777B6-0D46-452F-926F-98B1C9D849F7}">
      <dsp:nvSpPr>
        <dsp:cNvPr id="0" name=""/>
        <dsp:cNvSpPr/>
      </dsp:nvSpPr>
      <dsp:spPr>
        <a:xfrm>
          <a:off x="4114800" y="3810000"/>
          <a:ext cx="201168" cy="173544"/>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A27931-B533-4652-8AFF-BED3B7B8FE71}">
      <dsp:nvSpPr>
        <dsp:cNvPr id="0" name=""/>
        <dsp:cNvSpPr/>
      </dsp:nvSpPr>
      <dsp:spPr>
        <a:xfrm>
          <a:off x="2974852" y="1142998"/>
          <a:ext cx="1724558" cy="148085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endParaRPr lang="en-US" sz="1600" kern="1200" dirty="0" smtClean="0">
            <a:latin typeface="+mj-lt"/>
          </a:endParaRPr>
        </a:p>
        <a:p>
          <a:pPr lvl="0" algn="ctr" defTabSz="711200">
            <a:lnSpc>
              <a:spcPct val="90000"/>
            </a:lnSpc>
            <a:spcBef>
              <a:spcPct val="0"/>
            </a:spcBef>
            <a:spcAft>
              <a:spcPct val="35000"/>
            </a:spcAft>
          </a:pPr>
          <a:r>
            <a:rPr lang="en-US" sz="1600" kern="1200" dirty="0" smtClean="0">
              <a:latin typeface="+mj-lt"/>
            </a:rPr>
            <a:t>Sex/Gender</a:t>
          </a:r>
          <a:endParaRPr lang="en-US" sz="1600" kern="1200" dirty="0">
            <a:latin typeface="+mj-lt"/>
          </a:endParaRPr>
        </a:p>
      </dsp:txBody>
      <dsp:txXfrm>
        <a:off x="3241970" y="1372368"/>
        <a:ext cx="1190323" cy="1022112"/>
      </dsp:txXfrm>
    </dsp:sp>
    <dsp:sp modelId="{9A5E61FC-367D-4DF2-944C-5E61F1289463}">
      <dsp:nvSpPr>
        <dsp:cNvPr id="0" name=""/>
        <dsp:cNvSpPr/>
      </dsp:nvSpPr>
      <dsp:spPr>
        <a:xfrm>
          <a:off x="3355849" y="1219200"/>
          <a:ext cx="201168" cy="173544"/>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3B6365-47D3-472D-ABE8-07897A05D7AA}">
      <dsp:nvSpPr>
        <dsp:cNvPr id="0" name=""/>
        <dsp:cNvSpPr/>
      </dsp:nvSpPr>
      <dsp:spPr>
        <a:xfrm>
          <a:off x="0" y="1904999"/>
          <a:ext cx="3248567" cy="1480852"/>
        </a:xfrm>
        <a:prstGeom prst="hexagon">
          <a:avLst>
            <a:gd name="adj" fmla="val 25000"/>
            <a:gd name="vf" fmla="val 115470"/>
          </a:avLst>
        </a:prstGeom>
        <a:blipFill rotWithShape="0">
          <a:blip xmlns:r="http://schemas.openxmlformats.org/officeDocument/2006/relationships" r:embed="rId3"/>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DF311F-289F-455A-B4FD-A6BCE3C6F42F}">
      <dsp:nvSpPr>
        <dsp:cNvPr id="0" name=""/>
        <dsp:cNvSpPr/>
      </dsp:nvSpPr>
      <dsp:spPr>
        <a:xfrm>
          <a:off x="4800600" y="4800600"/>
          <a:ext cx="201168" cy="173544"/>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CE8811-C13C-4CEC-B769-E54143AAE09A}">
      <dsp:nvSpPr>
        <dsp:cNvPr id="0" name=""/>
        <dsp:cNvSpPr/>
      </dsp:nvSpPr>
      <dsp:spPr>
        <a:xfrm>
          <a:off x="4422641" y="381005"/>
          <a:ext cx="1724558" cy="148085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Race/Color </a:t>
          </a:r>
          <a:endParaRPr lang="en-US" sz="1600" kern="1200" dirty="0">
            <a:latin typeface="+mj-lt"/>
          </a:endParaRPr>
        </a:p>
      </dsp:txBody>
      <dsp:txXfrm>
        <a:off x="4689759" y="610375"/>
        <a:ext cx="1190323" cy="1022112"/>
      </dsp:txXfrm>
    </dsp:sp>
    <dsp:sp modelId="{F914B3F4-437C-4824-9B27-416FA863FA11}">
      <dsp:nvSpPr>
        <dsp:cNvPr id="0" name=""/>
        <dsp:cNvSpPr/>
      </dsp:nvSpPr>
      <dsp:spPr>
        <a:xfrm>
          <a:off x="4495800" y="2590799"/>
          <a:ext cx="201168" cy="173544"/>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F804A-621C-4A4C-BE17-A8E1FEF61675}">
      <dsp:nvSpPr>
        <dsp:cNvPr id="0" name=""/>
        <dsp:cNvSpPr/>
      </dsp:nvSpPr>
      <dsp:spPr>
        <a:xfrm>
          <a:off x="5" y="5105394"/>
          <a:ext cx="3248567" cy="1480852"/>
        </a:xfrm>
        <a:prstGeom prst="hexagon">
          <a:avLst>
            <a:gd name="adj" fmla="val 25000"/>
            <a:gd name="vf" fmla="val 115470"/>
          </a:avLst>
        </a:prstGeom>
        <a:blipFill rotWithShape="0">
          <a:blip xmlns:r="http://schemas.openxmlformats.org/officeDocument/2006/relationships" r:embed="rId4"/>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F1B3D1-39A5-4C60-B1F4-6470DF9DB1E4}">
      <dsp:nvSpPr>
        <dsp:cNvPr id="0" name=""/>
        <dsp:cNvSpPr/>
      </dsp:nvSpPr>
      <dsp:spPr>
        <a:xfrm>
          <a:off x="5794249" y="2667001"/>
          <a:ext cx="201168" cy="173544"/>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7EC3EF-ADC5-4E65-9DA1-82C811EE1CB4}">
      <dsp:nvSpPr>
        <dsp:cNvPr id="0" name=""/>
        <dsp:cNvSpPr/>
      </dsp:nvSpPr>
      <dsp:spPr>
        <a:xfrm>
          <a:off x="4495799" y="3657594"/>
          <a:ext cx="1724558" cy="148085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LANGUAGE </a:t>
          </a:r>
          <a:endParaRPr lang="en-US" sz="1600" kern="1200" dirty="0">
            <a:latin typeface="+mj-lt"/>
          </a:endParaRPr>
        </a:p>
      </dsp:txBody>
      <dsp:txXfrm>
        <a:off x="4762917" y="3886964"/>
        <a:ext cx="1190323" cy="1022112"/>
      </dsp:txXfrm>
    </dsp:sp>
    <dsp:sp modelId="{A332EC20-7D8B-4B3B-A759-68D2EC134059}">
      <dsp:nvSpPr>
        <dsp:cNvPr id="0" name=""/>
        <dsp:cNvSpPr/>
      </dsp:nvSpPr>
      <dsp:spPr>
        <a:xfrm>
          <a:off x="5577686" y="1600200"/>
          <a:ext cx="201168" cy="173544"/>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379669-80B3-4FBD-B2EF-AC5FCFE3B5E6}">
      <dsp:nvSpPr>
        <dsp:cNvPr id="0" name=""/>
        <dsp:cNvSpPr/>
      </dsp:nvSpPr>
      <dsp:spPr>
        <a:xfrm>
          <a:off x="5898480" y="1143007"/>
          <a:ext cx="3248567" cy="1480852"/>
        </a:xfrm>
        <a:prstGeom prst="hexagon">
          <a:avLst>
            <a:gd name="adj" fmla="val 25000"/>
            <a:gd name="vf" fmla="val 115470"/>
          </a:avLst>
        </a:prstGeom>
        <a:blipFill rotWithShape="0">
          <a:blip xmlns:r="http://schemas.openxmlformats.org/officeDocument/2006/relationships" r:embed="rId5"/>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5B1E1B-1F1E-4A90-97D5-74587FC73D16}">
      <dsp:nvSpPr>
        <dsp:cNvPr id="0" name=""/>
        <dsp:cNvSpPr/>
      </dsp:nvSpPr>
      <dsp:spPr>
        <a:xfrm>
          <a:off x="5562599" y="4876800"/>
          <a:ext cx="201168" cy="173544"/>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EFC71-EC01-45FE-847F-A62FB1F88583}">
      <dsp:nvSpPr>
        <dsp:cNvPr id="0" name=""/>
        <dsp:cNvSpPr/>
      </dsp:nvSpPr>
      <dsp:spPr>
        <a:xfrm>
          <a:off x="4422646" y="1981200"/>
          <a:ext cx="1724558" cy="1480852"/>
        </a:xfrm>
        <a:prstGeom prst="hexagon">
          <a:avLst>
            <a:gd name="adj" fmla="val 25000"/>
            <a:gd name="vf" fmla="val 11547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US" sz="1600" kern="1200" dirty="0" smtClean="0">
              <a:latin typeface="+mj-lt"/>
            </a:rPr>
            <a:t>RELIGION</a:t>
          </a:r>
          <a:endParaRPr lang="en-US" sz="1600" kern="1200" dirty="0">
            <a:latin typeface="+mj-lt"/>
          </a:endParaRPr>
        </a:p>
      </dsp:txBody>
      <dsp:txXfrm>
        <a:off x="4689764" y="2210570"/>
        <a:ext cx="1190323" cy="1022112"/>
      </dsp:txXfrm>
    </dsp:sp>
    <dsp:sp modelId="{455677E8-BDEB-49B1-93B4-C7F00C68BF4C}">
      <dsp:nvSpPr>
        <dsp:cNvPr id="0" name=""/>
        <dsp:cNvSpPr/>
      </dsp:nvSpPr>
      <dsp:spPr>
        <a:xfrm>
          <a:off x="6303567" y="4038601"/>
          <a:ext cx="201168" cy="173544"/>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05FF83-A103-4FD3-9652-0AABAF8B549D}">
      <dsp:nvSpPr>
        <dsp:cNvPr id="0" name=""/>
        <dsp:cNvSpPr/>
      </dsp:nvSpPr>
      <dsp:spPr>
        <a:xfrm>
          <a:off x="5895425" y="2819403"/>
          <a:ext cx="3248567" cy="1480852"/>
        </a:xfrm>
        <a:prstGeom prst="hexagon">
          <a:avLst>
            <a:gd name="adj" fmla="val 25000"/>
            <a:gd name="vf" fmla="val 115470"/>
          </a:avLst>
        </a:prstGeom>
        <a:blipFill rotWithShape="0">
          <a:blip xmlns:r="http://schemas.openxmlformats.org/officeDocument/2006/relationships" r:embed="rId6"/>
          <a:stretch>
            <a:fillRect/>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3F708A-4CCE-489C-9F61-3640CF9AB4BA}">
      <dsp:nvSpPr>
        <dsp:cNvPr id="0" name=""/>
        <dsp:cNvSpPr/>
      </dsp:nvSpPr>
      <dsp:spPr>
        <a:xfrm>
          <a:off x="5562599" y="3124200"/>
          <a:ext cx="201168" cy="173544"/>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2FA1C-B566-4940-BD90-0E147F1D5B19}">
      <dsp:nvSpPr>
        <dsp:cNvPr id="0" name=""/>
        <dsp:cNvSpPr/>
      </dsp:nvSpPr>
      <dsp:spPr>
        <a:xfrm>
          <a:off x="1037585" y="1688"/>
          <a:ext cx="1582563" cy="1582563"/>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BULLYING</a:t>
          </a:r>
          <a:endParaRPr lang="en-US" sz="1400" kern="1200" dirty="0"/>
        </a:p>
      </dsp:txBody>
      <dsp:txXfrm>
        <a:off x="1269346" y="233449"/>
        <a:ext cx="1119041" cy="1119041"/>
      </dsp:txXfrm>
    </dsp:sp>
    <dsp:sp modelId="{E37E9617-56EB-4180-BFA8-4377F311D145}">
      <dsp:nvSpPr>
        <dsp:cNvPr id="0" name=""/>
        <dsp:cNvSpPr/>
      </dsp:nvSpPr>
      <dsp:spPr>
        <a:xfrm>
          <a:off x="1369923" y="1712756"/>
          <a:ext cx="917887" cy="917887"/>
        </a:xfrm>
        <a:prstGeom prst="mathPlus">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491589" y="2063756"/>
        <a:ext cx="674555" cy="215887"/>
      </dsp:txXfrm>
    </dsp:sp>
    <dsp:sp modelId="{8CE9BA55-68E5-4A51-A996-BA127B882AE7}">
      <dsp:nvSpPr>
        <dsp:cNvPr id="0" name=""/>
        <dsp:cNvSpPr/>
      </dsp:nvSpPr>
      <dsp:spPr>
        <a:xfrm>
          <a:off x="1037585" y="2759147"/>
          <a:ext cx="1582563" cy="1582563"/>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PROTECTED CLASS</a:t>
          </a:r>
          <a:endParaRPr lang="en-US" sz="1400" kern="1200" dirty="0"/>
        </a:p>
      </dsp:txBody>
      <dsp:txXfrm>
        <a:off x="1269346" y="2990908"/>
        <a:ext cx="1119041" cy="1119041"/>
      </dsp:txXfrm>
    </dsp:sp>
    <dsp:sp modelId="{A67786A9-D4E0-409A-BD93-C28D7E9BA530}">
      <dsp:nvSpPr>
        <dsp:cNvPr id="0" name=""/>
        <dsp:cNvSpPr/>
      </dsp:nvSpPr>
      <dsp:spPr>
        <a:xfrm>
          <a:off x="2857533" y="1877343"/>
          <a:ext cx="503255" cy="588713"/>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857533" y="1995086"/>
        <a:ext cx="352279" cy="353227"/>
      </dsp:txXfrm>
    </dsp:sp>
    <dsp:sp modelId="{E9AA0741-37F0-4550-AF5B-80A1A698036D}">
      <dsp:nvSpPr>
        <dsp:cNvPr id="0" name=""/>
        <dsp:cNvSpPr/>
      </dsp:nvSpPr>
      <dsp:spPr>
        <a:xfrm>
          <a:off x="3569687" y="589136"/>
          <a:ext cx="3165127" cy="3165127"/>
        </a:xfrm>
        <a:prstGeom prst="ellipse">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smtClean="0"/>
            <a:t>HARASSMENT</a:t>
          </a:r>
          <a:endParaRPr lang="en-US" sz="2500" kern="1200" dirty="0"/>
        </a:p>
      </dsp:txBody>
      <dsp:txXfrm>
        <a:off x="4033209" y="1052658"/>
        <a:ext cx="2238083" cy="22380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431D8-175A-4A16-8B6C-E9F35D41370A}">
      <dsp:nvSpPr>
        <dsp:cNvPr id="0" name=""/>
        <dsp:cNvSpPr/>
      </dsp:nvSpPr>
      <dsp:spPr>
        <a:xfrm>
          <a:off x="0" y="560894"/>
          <a:ext cx="8534400" cy="836550"/>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j-lt"/>
            </a:rPr>
            <a:t>The Civil Rights Act of 1964 (Title VI, Title IV)</a:t>
          </a:r>
          <a:endParaRPr lang="en-US" sz="2200" kern="1200" dirty="0">
            <a:latin typeface="+mj-lt"/>
          </a:endParaRPr>
        </a:p>
      </dsp:txBody>
      <dsp:txXfrm>
        <a:off x="40837" y="601731"/>
        <a:ext cx="8452726" cy="754876"/>
      </dsp:txXfrm>
    </dsp:sp>
    <dsp:sp modelId="{58D069B4-E596-46F6-B7E2-8147707BB846}">
      <dsp:nvSpPr>
        <dsp:cNvPr id="0" name=""/>
        <dsp:cNvSpPr/>
      </dsp:nvSpPr>
      <dsp:spPr>
        <a:xfrm>
          <a:off x="0" y="1397444"/>
          <a:ext cx="85344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latin typeface="+mj-lt"/>
            </a:rPr>
            <a:t>Prohibits discrimination on the basis of race, color, national origin, sex, or religion</a:t>
          </a:r>
          <a:endParaRPr lang="en-US" sz="1700" kern="1200" dirty="0">
            <a:latin typeface="+mj-lt"/>
          </a:endParaRPr>
        </a:p>
      </dsp:txBody>
      <dsp:txXfrm>
        <a:off x="0" y="1397444"/>
        <a:ext cx="8534400" cy="364320"/>
      </dsp:txXfrm>
    </dsp:sp>
    <dsp:sp modelId="{7F4B9852-51E4-4B33-A6D6-320730C2385F}">
      <dsp:nvSpPr>
        <dsp:cNvPr id="0" name=""/>
        <dsp:cNvSpPr/>
      </dsp:nvSpPr>
      <dsp:spPr>
        <a:xfrm>
          <a:off x="0" y="1761764"/>
          <a:ext cx="8534400" cy="836550"/>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j-lt"/>
            </a:rPr>
            <a:t>Title IX of the Education Amendments of 1972 (Title IX) </a:t>
          </a:r>
          <a:endParaRPr lang="en-US" sz="2200" kern="1200" dirty="0">
            <a:latin typeface="+mj-lt"/>
          </a:endParaRPr>
        </a:p>
      </dsp:txBody>
      <dsp:txXfrm>
        <a:off x="40837" y="1802601"/>
        <a:ext cx="8452726" cy="754876"/>
      </dsp:txXfrm>
    </dsp:sp>
    <dsp:sp modelId="{C3D66694-5F6B-4F00-9042-A528EAEE07AB}">
      <dsp:nvSpPr>
        <dsp:cNvPr id="0" name=""/>
        <dsp:cNvSpPr/>
      </dsp:nvSpPr>
      <dsp:spPr>
        <a:xfrm>
          <a:off x="0" y="2598314"/>
          <a:ext cx="85344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latin typeface="+mj-lt"/>
            </a:rPr>
            <a:t>Prohibits discrimination on the basis of sex</a:t>
          </a:r>
          <a:endParaRPr lang="en-US" sz="1700" kern="1200" dirty="0">
            <a:latin typeface="+mj-lt"/>
          </a:endParaRPr>
        </a:p>
      </dsp:txBody>
      <dsp:txXfrm>
        <a:off x="0" y="2598314"/>
        <a:ext cx="8534400" cy="364320"/>
      </dsp:txXfrm>
    </dsp:sp>
    <dsp:sp modelId="{0103E21B-DB7B-4816-8FF9-11B71C8AE343}">
      <dsp:nvSpPr>
        <dsp:cNvPr id="0" name=""/>
        <dsp:cNvSpPr/>
      </dsp:nvSpPr>
      <dsp:spPr>
        <a:xfrm>
          <a:off x="0" y="2962634"/>
          <a:ext cx="8534400" cy="836550"/>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dirty="0" smtClean="0">
              <a:latin typeface="+mj-lt"/>
            </a:rPr>
            <a:t>Section 504 of the Rehabilitation Act of 1973 (Section 504) and Title II of the Americans with Disabilities Act of 1990 (Title II)/IDEA</a:t>
          </a:r>
          <a:endParaRPr lang="en-US" sz="2200" kern="1200" dirty="0">
            <a:latin typeface="+mj-lt"/>
          </a:endParaRPr>
        </a:p>
      </dsp:txBody>
      <dsp:txXfrm>
        <a:off x="40837" y="3003471"/>
        <a:ext cx="8452726" cy="754876"/>
      </dsp:txXfrm>
    </dsp:sp>
    <dsp:sp modelId="{ACAE00C6-8371-496B-A268-16B0B05B3910}">
      <dsp:nvSpPr>
        <dsp:cNvPr id="0" name=""/>
        <dsp:cNvSpPr/>
      </dsp:nvSpPr>
      <dsp:spPr>
        <a:xfrm>
          <a:off x="0" y="3799185"/>
          <a:ext cx="85344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967"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smtClean="0">
              <a:latin typeface="+mj-lt"/>
            </a:rPr>
            <a:t>Prohibits discrimination on the basis of disability</a:t>
          </a:r>
          <a:endParaRPr lang="en-US" sz="1700" kern="1200" dirty="0">
            <a:latin typeface="+mj-lt"/>
          </a:endParaRPr>
        </a:p>
      </dsp:txBody>
      <dsp:txXfrm>
        <a:off x="0" y="3799185"/>
        <a:ext cx="8534400" cy="364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A37986-7248-C341-A385-DAB724394DC3}">
      <dsp:nvSpPr>
        <dsp:cNvPr id="0" name=""/>
        <dsp:cNvSpPr/>
      </dsp:nvSpPr>
      <dsp:spPr>
        <a:xfrm>
          <a:off x="740305" y="769"/>
          <a:ext cx="1142615" cy="1142615"/>
        </a:xfrm>
        <a:prstGeom prst="ellipse">
          <a:avLst/>
        </a:prstGeom>
        <a:gradFill rotWithShape="0">
          <a:gsLst>
            <a:gs pos="0">
              <a:schemeClr val="accent1">
                <a:alpha val="50000"/>
                <a:hueOff val="0"/>
                <a:satOff val="0"/>
                <a:lumOff val="0"/>
                <a:alphaOff val="0"/>
                <a:tint val="43000"/>
                <a:satMod val="165000"/>
              </a:schemeClr>
            </a:gs>
            <a:gs pos="55000">
              <a:schemeClr val="accent1">
                <a:alpha val="50000"/>
                <a:hueOff val="0"/>
                <a:satOff val="0"/>
                <a:lumOff val="0"/>
                <a:alphaOff val="0"/>
                <a:tint val="83000"/>
                <a:satMod val="155000"/>
              </a:schemeClr>
            </a:gs>
            <a:gs pos="100000">
              <a:schemeClr val="accent1">
                <a:alpha val="50000"/>
                <a:hueOff val="0"/>
                <a:satOff val="0"/>
                <a:lumOff val="0"/>
                <a:alphaOff val="0"/>
                <a:shade val="85000"/>
              </a:schemeClr>
            </a:gs>
          </a:gsLst>
          <a:path path="circle">
            <a:fillToRect l="-40000" t="-90000" r="140000" b="190000"/>
          </a:path>
        </a:gradFill>
        <a:ln>
          <a:noFill/>
        </a:ln>
        <a:effectLst/>
      </dsp:spPr>
      <dsp:style>
        <a:lnRef idx="0">
          <a:scrgbClr r="0" g="0" b="0"/>
        </a:lnRef>
        <a:fillRef idx="3">
          <a:scrgbClr r="0" g="0" b="0"/>
        </a:fillRef>
        <a:effectRef idx="0">
          <a:scrgbClr r="0" g="0" b="0"/>
        </a:effectRef>
        <a:fontRef idx="minor">
          <a:schemeClr val="tx1"/>
        </a:fontRef>
      </dsp:style>
    </dsp:sp>
    <dsp:sp modelId="{FFEA7F9A-B75A-134F-9478-A451F8A77CE7}">
      <dsp:nvSpPr>
        <dsp:cNvPr id="0" name=""/>
        <dsp:cNvSpPr/>
      </dsp:nvSpPr>
      <dsp:spPr>
        <a:xfrm>
          <a:off x="1311612" y="769"/>
          <a:ext cx="6096269" cy="114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rtl="0">
            <a:lnSpc>
              <a:spcPct val="90000"/>
            </a:lnSpc>
            <a:spcBef>
              <a:spcPct val="0"/>
            </a:spcBef>
            <a:spcAft>
              <a:spcPct val="35000"/>
            </a:spcAft>
          </a:pPr>
          <a:r>
            <a:rPr lang="en-US" sz="2000" kern="1200" dirty="0" smtClean="0">
              <a:latin typeface="+mj-lt"/>
            </a:rPr>
            <a:t>Intimidation and implied or overt threats of physical violence motivated by race, color, national origin, sex, or religion.</a:t>
          </a:r>
          <a:endParaRPr lang="en-US" sz="2000" kern="1200" dirty="0">
            <a:latin typeface="+mj-lt"/>
          </a:endParaRPr>
        </a:p>
      </dsp:txBody>
      <dsp:txXfrm>
        <a:off x="1311612" y="769"/>
        <a:ext cx="6096269" cy="1142615"/>
      </dsp:txXfrm>
    </dsp:sp>
    <dsp:sp modelId="{66266124-194E-2D42-A86C-B752FA6043FE}">
      <dsp:nvSpPr>
        <dsp:cNvPr id="0" name=""/>
        <dsp:cNvSpPr/>
      </dsp:nvSpPr>
      <dsp:spPr>
        <a:xfrm>
          <a:off x="740305" y="1143384"/>
          <a:ext cx="1142615" cy="1142615"/>
        </a:xfrm>
        <a:prstGeom prst="ellipse">
          <a:avLst/>
        </a:prstGeom>
        <a:gradFill rotWithShape="0">
          <a:gsLst>
            <a:gs pos="0">
              <a:schemeClr val="accent1">
                <a:alpha val="50000"/>
                <a:hueOff val="0"/>
                <a:satOff val="0"/>
                <a:lumOff val="0"/>
                <a:alphaOff val="0"/>
                <a:tint val="43000"/>
                <a:satMod val="165000"/>
              </a:schemeClr>
            </a:gs>
            <a:gs pos="55000">
              <a:schemeClr val="accent1">
                <a:alpha val="50000"/>
                <a:hueOff val="0"/>
                <a:satOff val="0"/>
                <a:lumOff val="0"/>
                <a:alphaOff val="0"/>
                <a:tint val="83000"/>
                <a:satMod val="155000"/>
              </a:schemeClr>
            </a:gs>
            <a:gs pos="100000">
              <a:schemeClr val="accent1">
                <a:alpha val="50000"/>
                <a:hueOff val="0"/>
                <a:satOff val="0"/>
                <a:lumOff val="0"/>
                <a:alphaOff val="0"/>
                <a:shade val="85000"/>
              </a:schemeClr>
            </a:gs>
          </a:gsLst>
          <a:path path="circle">
            <a:fillToRect l="-40000" t="-90000" r="140000" b="190000"/>
          </a:path>
        </a:gradFill>
        <a:ln>
          <a:noFill/>
        </a:ln>
        <a:effectLst/>
      </dsp:spPr>
      <dsp:style>
        <a:lnRef idx="0">
          <a:scrgbClr r="0" g="0" b="0"/>
        </a:lnRef>
        <a:fillRef idx="3">
          <a:scrgbClr r="0" g="0" b="0"/>
        </a:fillRef>
        <a:effectRef idx="0">
          <a:scrgbClr r="0" g="0" b="0"/>
        </a:effectRef>
        <a:fontRef idx="minor">
          <a:schemeClr val="tx1"/>
        </a:fontRef>
      </dsp:style>
    </dsp:sp>
    <dsp:sp modelId="{EEBC8A22-9289-3144-B052-8841F1D16C42}">
      <dsp:nvSpPr>
        <dsp:cNvPr id="0" name=""/>
        <dsp:cNvSpPr/>
      </dsp:nvSpPr>
      <dsp:spPr>
        <a:xfrm>
          <a:off x="1311612" y="1143384"/>
          <a:ext cx="6096269" cy="114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rtl="0">
            <a:lnSpc>
              <a:spcPct val="90000"/>
            </a:lnSpc>
            <a:spcBef>
              <a:spcPct val="0"/>
            </a:spcBef>
            <a:spcAft>
              <a:spcPct val="35000"/>
            </a:spcAft>
          </a:pPr>
          <a:r>
            <a:rPr lang="en-US" sz="2000" kern="1200" dirty="0" smtClean="0">
              <a:latin typeface="+mj-lt"/>
            </a:rPr>
            <a:t>Physical acts of aggression or assault upon another, or damage to another’s property that is motivated by the individual’s race, color, national origin, sex, </a:t>
          </a:r>
          <a:r>
            <a:rPr lang="en-US" sz="2000" kern="1200" smtClean="0">
              <a:latin typeface="+mj-lt"/>
            </a:rPr>
            <a:t>or religion.</a:t>
          </a:r>
          <a:endParaRPr lang="en-US" sz="2000" kern="1200" dirty="0">
            <a:latin typeface="+mj-lt"/>
          </a:endParaRPr>
        </a:p>
      </dsp:txBody>
      <dsp:txXfrm>
        <a:off x="1311612" y="1143384"/>
        <a:ext cx="6096269" cy="1142615"/>
      </dsp:txXfrm>
    </dsp:sp>
    <dsp:sp modelId="{DFE6A1A7-5E20-0247-98FC-4EB2BFB29CA6}">
      <dsp:nvSpPr>
        <dsp:cNvPr id="0" name=""/>
        <dsp:cNvSpPr/>
      </dsp:nvSpPr>
      <dsp:spPr>
        <a:xfrm>
          <a:off x="740305" y="2286000"/>
          <a:ext cx="1142615" cy="1142615"/>
        </a:xfrm>
        <a:prstGeom prst="ellipse">
          <a:avLst/>
        </a:prstGeom>
        <a:gradFill rotWithShape="0">
          <a:gsLst>
            <a:gs pos="0">
              <a:schemeClr val="accent1">
                <a:alpha val="50000"/>
                <a:hueOff val="0"/>
                <a:satOff val="0"/>
                <a:lumOff val="0"/>
                <a:alphaOff val="0"/>
                <a:tint val="43000"/>
                <a:satMod val="165000"/>
              </a:schemeClr>
            </a:gs>
            <a:gs pos="55000">
              <a:schemeClr val="accent1">
                <a:alpha val="50000"/>
                <a:hueOff val="0"/>
                <a:satOff val="0"/>
                <a:lumOff val="0"/>
                <a:alphaOff val="0"/>
                <a:tint val="83000"/>
                <a:satMod val="155000"/>
              </a:schemeClr>
            </a:gs>
            <a:gs pos="100000">
              <a:schemeClr val="accent1">
                <a:alpha val="50000"/>
                <a:hueOff val="0"/>
                <a:satOff val="0"/>
                <a:lumOff val="0"/>
                <a:alphaOff val="0"/>
                <a:shade val="85000"/>
              </a:schemeClr>
            </a:gs>
          </a:gsLst>
          <a:path path="circle">
            <a:fillToRect l="-40000" t="-90000" r="140000" b="190000"/>
          </a:path>
        </a:gradFill>
        <a:ln>
          <a:noFill/>
        </a:ln>
        <a:effectLst/>
      </dsp:spPr>
      <dsp:style>
        <a:lnRef idx="0">
          <a:scrgbClr r="0" g="0" b="0"/>
        </a:lnRef>
        <a:fillRef idx="3">
          <a:scrgbClr r="0" g="0" b="0"/>
        </a:fillRef>
        <a:effectRef idx="0">
          <a:scrgbClr r="0" g="0" b="0"/>
        </a:effectRef>
        <a:fontRef idx="minor">
          <a:schemeClr val="tx1"/>
        </a:fontRef>
      </dsp:style>
    </dsp:sp>
    <dsp:sp modelId="{85C8BBB9-D065-3C46-AD0A-CD2173CD4121}">
      <dsp:nvSpPr>
        <dsp:cNvPr id="0" name=""/>
        <dsp:cNvSpPr/>
      </dsp:nvSpPr>
      <dsp:spPr>
        <a:xfrm>
          <a:off x="1311612" y="2286000"/>
          <a:ext cx="6096269" cy="114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rtl="0">
            <a:lnSpc>
              <a:spcPct val="90000"/>
            </a:lnSpc>
            <a:spcBef>
              <a:spcPct val="0"/>
            </a:spcBef>
            <a:spcAft>
              <a:spcPct val="35000"/>
            </a:spcAft>
          </a:pPr>
          <a:r>
            <a:rPr lang="en-US" sz="2000" kern="1200" dirty="0" smtClean="0">
              <a:latin typeface="+mj-lt"/>
            </a:rPr>
            <a:t>Demeaning racial jokes, taunting, racial slurs and derogatory racial “nicknames,” innuendos, or other negative or derogatory remarks of a racial nature or relating to national origin </a:t>
          </a:r>
          <a:endParaRPr lang="en-US" sz="2000" kern="1200" dirty="0">
            <a:latin typeface="+mj-lt"/>
          </a:endParaRPr>
        </a:p>
      </dsp:txBody>
      <dsp:txXfrm>
        <a:off x="1311612" y="2286000"/>
        <a:ext cx="6096269" cy="1142615"/>
      </dsp:txXfrm>
    </dsp:sp>
    <dsp:sp modelId="{D1AFA71B-162C-F449-9657-72B9BE250264}">
      <dsp:nvSpPr>
        <dsp:cNvPr id="0" name=""/>
        <dsp:cNvSpPr/>
      </dsp:nvSpPr>
      <dsp:spPr>
        <a:xfrm>
          <a:off x="740305" y="3428615"/>
          <a:ext cx="1142615" cy="1142615"/>
        </a:xfrm>
        <a:prstGeom prst="ellipse">
          <a:avLst/>
        </a:prstGeom>
        <a:gradFill rotWithShape="0">
          <a:gsLst>
            <a:gs pos="0">
              <a:schemeClr val="accent1">
                <a:alpha val="50000"/>
                <a:hueOff val="0"/>
                <a:satOff val="0"/>
                <a:lumOff val="0"/>
                <a:alphaOff val="0"/>
                <a:tint val="43000"/>
                <a:satMod val="165000"/>
              </a:schemeClr>
            </a:gs>
            <a:gs pos="55000">
              <a:schemeClr val="accent1">
                <a:alpha val="50000"/>
                <a:hueOff val="0"/>
                <a:satOff val="0"/>
                <a:lumOff val="0"/>
                <a:alphaOff val="0"/>
                <a:tint val="83000"/>
                <a:satMod val="155000"/>
              </a:schemeClr>
            </a:gs>
            <a:gs pos="100000">
              <a:schemeClr val="accent1">
                <a:alpha val="50000"/>
                <a:hueOff val="0"/>
                <a:satOff val="0"/>
                <a:lumOff val="0"/>
                <a:alphaOff val="0"/>
                <a:shade val="85000"/>
              </a:schemeClr>
            </a:gs>
          </a:gsLst>
          <a:path path="circle">
            <a:fillToRect l="-40000" t="-90000" r="140000" b="190000"/>
          </a:path>
        </a:gradFill>
        <a:ln>
          <a:noFill/>
        </a:ln>
        <a:effectLst/>
      </dsp:spPr>
      <dsp:style>
        <a:lnRef idx="0">
          <a:scrgbClr r="0" g="0" b="0"/>
        </a:lnRef>
        <a:fillRef idx="3">
          <a:scrgbClr r="0" g="0" b="0"/>
        </a:fillRef>
        <a:effectRef idx="0">
          <a:scrgbClr r="0" g="0" b="0"/>
        </a:effectRef>
        <a:fontRef idx="minor">
          <a:schemeClr val="tx1"/>
        </a:fontRef>
      </dsp:style>
    </dsp:sp>
    <dsp:sp modelId="{9419AAAF-342D-384C-BE54-3BEB045B71DC}">
      <dsp:nvSpPr>
        <dsp:cNvPr id="0" name=""/>
        <dsp:cNvSpPr/>
      </dsp:nvSpPr>
      <dsp:spPr>
        <a:xfrm>
          <a:off x="1311612" y="3428615"/>
          <a:ext cx="6096269" cy="1142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l" defTabSz="889000" rtl="0">
            <a:lnSpc>
              <a:spcPct val="90000"/>
            </a:lnSpc>
            <a:spcBef>
              <a:spcPct val="0"/>
            </a:spcBef>
            <a:spcAft>
              <a:spcPct val="35000"/>
            </a:spcAft>
          </a:pPr>
          <a:r>
            <a:rPr lang="en-US" sz="2000" kern="1200" dirty="0" smtClean="0">
              <a:latin typeface="+mj-lt"/>
            </a:rPr>
            <a:t>Graffiti and/or slogans or visual displays such as cartoons or posters depicting racial/ethnic slurs or racially/ethnically derogatory sentiments.</a:t>
          </a:r>
          <a:endParaRPr lang="en-US" sz="2000" kern="1200" dirty="0">
            <a:latin typeface="+mj-lt"/>
          </a:endParaRPr>
        </a:p>
      </dsp:txBody>
      <dsp:txXfrm>
        <a:off x="1311612" y="3428615"/>
        <a:ext cx="6096269" cy="11426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431D8-175A-4A16-8B6C-E9F35D41370A}">
      <dsp:nvSpPr>
        <dsp:cNvPr id="0" name=""/>
        <dsp:cNvSpPr/>
      </dsp:nvSpPr>
      <dsp:spPr>
        <a:xfrm>
          <a:off x="0" y="277192"/>
          <a:ext cx="8686800" cy="1009125"/>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latin typeface="+mj-lt"/>
            </a:rPr>
            <a:t>Protect student physical and emotional  safety and well-being</a:t>
          </a:r>
          <a:endParaRPr lang="en-US" sz="2300" kern="1200" dirty="0"/>
        </a:p>
      </dsp:txBody>
      <dsp:txXfrm>
        <a:off x="49261" y="326453"/>
        <a:ext cx="8588278" cy="910603"/>
      </dsp:txXfrm>
    </dsp:sp>
    <dsp:sp modelId="{58D069B4-E596-46F6-B7E2-8147707BB846}">
      <dsp:nvSpPr>
        <dsp:cNvPr id="0" name=""/>
        <dsp:cNvSpPr/>
      </dsp:nvSpPr>
      <dsp:spPr>
        <a:xfrm>
          <a:off x="0" y="1286317"/>
          <a:ext cx="86868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dsp:txBody>
      <dsp:txXfrm>
        <a:off x="0" y="1286317"/>
        <a:ext cx="8686800" cy="380880"/>
      </dsp:txXfrm>
    </dsp:sp>
    <dsp:sp modelId="{7F4B9852-51E4-4B33-A6D6-320730C2385F}">
      <dsp:nvSpPr>
        <dsp:cNvPr id="0" name=""/>
        <dsp:cNvSpPr/>
      </dsp:nvSpPr>
      <dsp:spPr>
        <a:xfrm>
          <a:off x="0" y="1667197"/>
          <a:ext cx="8686800" cy="1009125"/>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latin typeface="+mj-lt"/>
            </a:rPr>
            <a:t>Ensure that students experience full participation in or benefit</a:t>
          </a:r>
        </a:p>
        <a:p>
          <a:pPr lvl="0" algn="l" defTabSz="1022350">
            <a:lnSpc>
              <a:spcPct val="90000"/>
            </a:lnSpc>
            <a:spcBef>
              <a:spcPct val="0"/>
            </a:spcBef>
            <a:spcAft>
              <a:spcPct val="35000"/>
            </a:spcAft>
          </a:pPr>
          <a:r>
            <a:rPr lang="en-US" sz="2300" kern="1200" dirty="0" smtClean="0">
              <a:latin typeface="+mj-lt"/>
            </a:rPr>
            <a:t>from the services, activities, or opportunities offered by a school </a:t>
          </a:r>
          <a:endParaRPr lang="en-US" sz="2300" kern="1200" dirty="0"/>
        </a:p>
      </dsp:txBody>
      <dsp:txXfrm>
        <a:off x="49261" y="1716458"/>
        <a:ext cx="8588278" cy="910603"/>
      </dsp:txXfrm>
    </dsp:sp>
    <dsp:sp modelId="{C3D66694-5F6B-4F00-9042-A528EAEE07AB}">
      <dsp:nvSpPr>
        <dsp:cNvPr id="0" name=""/>
        <dsp:cNvSpPr/>
      </dsp:nvSpPr>
      <dsp:spPr>
        <a:xfrm>
          <a:off x="0" y="2676322"/>
          <a:ext cx="86868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dsp:txBody>
      <dsp:txXfrm>
        <a:off x="0" y="2676322"/>
        <a:ext cx="8686800" cy="380880"/>
      </dsp:txXfrm>
    </dsp:sp>
    <dsp:sp modelId="{0103E21B-DB7B-4816-8FF9-11B71C8AE343}">
      <dsp:nvSpPr>
        <dsp:cNvPr id="0" name=""/>
        <dsp:cNvSpPr/>
      </dsp:nvSpPr>
      <dsp:spPr>
        <a:xfrm>
          <a:off x="0" y="3057202"/>
          <a:ext cx="8686800" cy="1009125"/>
        </a:xfrm>
        <a:prstGeom prst="round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a:outerShdw blurRad="51500" dist="254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kern="1200" dirty="0" smtClean="0">
              <a:latin typeface="+mj-lt"/>
            </a:rPr>
            <a:t>Demonstrate due diligence to establish safe and</a:t>
          </a:r>
        </a:p>
        <a:p>
          <a:pPr lvl="0" algn="l" defTabSz="1022350">
            <a:lnSpc>
              <a:spcPct val="90000"/>
            </a:lnSpc>
            <a:spcBef>
              <a:spcPct val="0"/>
            </a:spcBef>
            <a:spcAft>
              <a:spcPct val="35000"/>
            </a:spcAft>
          </a:pPr>
          <a:r>
            <a:rPr lang="en-US" sz="2300" kern="1200" dirty="0" smtClean="0">
              <a:latin typeface="+mj-lt"/>
            </a:rPr>
            <a:t>nondiscriminatory learning environments for all students</a:t>
          </a:r>
          <a:endParaRPr lang="en-US" sz="2300" kern="1200" dirty="0">
            <a:latin typeface="+mj-lt"/>
          </a:endParaRPr>
        </a:p>
      </dsp:txBody>
      <dsp:txXfrm>
        <a:off x="49261" y="3106463"/>
        <a:ext cx="8588278" cy="910603"/>
      </dsp:txXfrm>
    </dsp:sp>
    <dsp:sp modelId="{ACAE00C6-8371-496B-A268-16B0B05B3910}">
      <dsp:nvSpPr>
        <dsp:cNvPr id="0" name=""/>
        <dsp:cNvSpPr/>
      </dsp:nvSpPr>
      <dsp:spPr>
        <a:xfrm>
          <a:off x="0" y="4066327"/>
          <a:ext cx="86868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dsp:txBody>
      <dsp:txXfrm>
        <a:off x="0" y="4066327"/>
        <a:ext cx="8686800" cy="3808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DEBAB3-2175-40A3-9FA5-CC6CE2A0E230}">
      <dsp:nvSpPr>
        <dsp:cNvPr id="0" name=""/>
        <dsp:cNvSpPr/>
      </dsp:nvSpPr>
      <dsp:spPr>
        <a:xfrm>
          <a:off x="304804" y="0"/>
          <a:ext cx="8077190" cy="6324600"/>
        </a:xfrm>
        <a:prstGeom prst="rightArrow">
          <a:avLst/>
        </a:prstGeom>
        <a:gradFill rotWithShape="0">
          <a:gsLst>
            <a:gs pos="0">
              <a:schemeClr val="accent1">
                <a:tint val="40000"/>
                <a:hueOff val="0"/>
                <a:satOff val="0"/>
                <a:lumOff val="0"/>
                <a:alphaOff val="0"/>
                <a:tint val="43000"/>
                <a:satMod val="165000"/>
              </a:schemeClr>
            </a:gs>
            <a:gs pos="55000">
              <a:schemeClr val="accent1">
                <a:tint val="40000"/>
                <a:hueOff val="0"/>
                <a:satOff val="0"/>
                <a:lumOff val="0"/>
                <a:alphaOff val="0"/>
                <a:tint val="83000"/>
                <a:satMod val="155000"/>
              </a:schemeClr>
            </a:gs>
            <a:gs pos="100000">
              <a:schemeClr val="accent1">
                <a:tint val="40000"/>
                <a:hueOff val="0"/>
                <a:satOff val="0"/>
                <a:lumOff val="0"/>
                <a:alphaOff val="0"/>
                <a:shade val="85000"/>
              </a:schemeClr>
            </a:gs>
          </a:gsLst>
          <a:path path="circle">
            <a:fillToRect l="-40000" t="-90000" r="140000" b="190000"/>
          </a:path>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3A11355-9358-4356-801F-B878EDEF94EA}">
      <dsp:nvSpPr>
        <dsp:cNvPr id="0" name=""/>
        <dsp:cNvSpPr/>
      </dsp:nvSpPr>
      <dsp:spPr>
        <a:xfrm>
          <a:off x="0" y="1880278"/>
          <a:ext cx="2766965" cy="2529840"/>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latin typeface="+mj-lt"/>
            </a:rPr>
            <a:t>Take</a:t>
          </a:r>
        </a:p>
        <a:p>
          <a:pPr lvl="0" algn="ctr" defTabSz="800100">
            <a:lnSpc>
              <a:spcPct val="90000"/>
            </a:lnSpc>
            <a:spcBef>
              <a:spcPct val="0"/>
            </a:spcBef>
            <a:spcAft>
              <a:spcPct val="35000"/>
            </a:spcAft>
          </a:pPr>
          <a:r>
            <a:rPr lang="en-US" sz="1800" kern="1200" dirty="0" smtClean="0">
              <a:latin typeface="+mj-lt"/>
            </a:rPr>
            <a:t> Immediate </a:t>
          </a:r>
        </a:p>
        <a:p>
          <a:pPr lvl="0" algn="ctr" defTabSz="800100">
            <a:lnSpc>
              <a:spcPct val="90000"/>
            </a:lnSpc>
            <a:spcBef>
              <a:spcPct val="0"/>
            </a:spcBef>
            <a:spcAft>
              <a:spcPct val="35000"/>
            </a:spcAft>
          </a:pPr>
          <a:r>
            <a:rPr lang="en-US" sz="1800" kern="1200" dirty="0" smtClean="0">
              <a:latin typeface="+mj-lt"/>
            </a:rPr>
            <a:t>and </a:t>
          </a:r>
        </a:p>
        <a:p>
          <a:pPr lvl="0" algn="ctr" defTabSz="800100">
            <a:lnSpc>
              <a:spcPct val="90000"/>
            </a:lnSpc>
            <a:spcBef>
              <a:spcPct val="0"/>
            </a:spcBef>
            <a:spcAft>
              <a:spcPct val="35000"/>
            </a:spcAft>
          </a:pPr>
          <a:r>
            <a:rPr lang="en-US" sz="1800" kern="1200" dirty="0" smtClean="0">
              <a:latin typeface="+mj-lt"/>
            </a:rPr>
            <a:t>Appropriate </a:t>
          </a:r>
        </a:p>
        <a:p>
          <a:pPr lvl="0" algn="ctr" defTabSz="800100">
            <a:lnSpc>
              <a:spcPct val="90000"/>
            </a:lnSpc>
            <a:spcBef>
              <a:spcPct val="0"/>
            </a:spcBef>
            <a:spcAft>
              <a:spcPct val="35000"/>
            </a:spcAft>
          </a:pPr>
          <a:r>
            <a:rPr lang="en-US" sz="1800" b="1" kern="1200" dirty="0" smtClean="0">
              <a:latin typeface="+mj-lt"/>
            </a:rPr>
            <a:t>Action</a:t>
          </a:r>
          <a:endParaRPr lang="en-US" sz="1800" b="1" kern="1200" dirty="0"/>
        </a:p>
      </dsp:txBody>
      <dsp:txXfrm>
        <a:off x="123497" y="2003775"/>
        <a:ext cx="2519971" cy="2282846"/>
      </dsp:txXfrm>
    </dsp:sp>
    <dsp:sp modelId="{926B9B4C-E41D-4B1C-A938-E02ADCF6D6F3}">
      <dsp:nvSpPr>
        <dsp:cNvPr id="0" name=""/>
        <dsp:cNvSpPr/>
      </dsp:nvSpPr>
      <dsp:spPr>
        <a:xfrm>
          <a:off x="2895600" y="1904994"/>
          <a:ext cx="2766965" cy="2529840"/>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n-US" sz="1600" b="1" kern="1200" dirty="0" smtClean="0">
              <a:latin typeface="+mj-lt"/>
            </a:rPr>
            <a:t>Take Prompt &amp; Effective Steps to:</a:t>
          </a:r>
          <a:endParaRPr lang="en-US" sz="1600" b="1" kern="1200" dirty="0"/>
        </a:p>
        <a:p>
          <a:pPr marL="171450" lvl="1" indent="-171450" algn="l" defTabSz="711200">
            <a:lnSpc>
              <a:spcPct val="90000"/>
            </a:lnSpc>
            <a:spcBef>
              <a:spcPct val="0"/>
            </a:spcBef>
            <a:spcAft>
              <a:spcPct val="15000"/>
            </a:spcAft>
            <a:buChar char="••"/>
          </a:pPr>
          <a:r>
            <a:rPr lang="en-US" sz="1600" b="1" kern="1200" dirty="0" smtClean="0">
              <a:latin typeface="+mj-lt"/>
            </a:rPr>
            <a:t>end</a:t>
          </a:r>
          <a:r>
            <a:rPr lang="en-US" sz="1600" kern="1200" dirty="0" smtClean="0">
              <a:latin typeface="+mj-lt"/>
            </a:rPr>
            <a:t> the harassment</a:t>
          </a:r>
          <a:endParaRPr lang="en-US" sz="1600" kern="1200" dirty="0"/>
        </a:p>
        <a:p>
          <a:pPr marL="171450" lvl="1" indent="-171450" algn="l" defTabSz="711200">
            <a:lnSpc>
              <a:spcPct val="90000"/>
            </a:lnSpc>
            <a:spcBef>
              <a:spcPct val="0"/>
            </a:spcBef>
            <a:spcAft>
              <a:spcPct val="15000"/>
            </a:spcAft>
            <a:buChar char="••"/>
          </a:pPr>
          <a:r>
            <a:rPr lang="en-US" sz="1600" b="1" kern="1200" dirty="0" smtClean="0">
              <a:latin typeface="+mj-lt"/>
            </a:rPr>
            <a:t>eliminate </a:t>
          </a:r>
          <a:r>
            <a:rPr lang="en-US" sz="1600" kern="1200" dirty="0" smtClean="0">
              <a:latin typeface="+mj-lt"/>
            </a:rPr>
            <a:t>any hostile environment, and </a:t>
          </a:r>
          <a:endParaRPr lang="en-US" sz="1600" kern="1200" dirty="0"/>
        </a:p>
        <a:p>
          <a:pPr marL="171450" lvl="1" indent="-171450" algn="l" defTabSz="711200">
            <a:lnSpc>
              <a:spcPct val="90000"/>
            </a:lnSpc>
            <a:spcBef>
              <a:spcPct val="0"/>
            </a:spcBef>
            <a:spcAft>
              <a:spcPct val="15000"/>
            </a:spcAft>
            <a:buChar char="••"/>
          </a:pPr>
          <a:r>
            <a:rPr lang="en-US" sz="1600" b="1" kern="1200" dirty="0" smtClean="0">
              <a:latin typeface="+mj-lt"/>
            </a:rPr>
            <a:t>prevent</a:t>
          </a:r>
          <a:r>
            <a:rPr lang="en-US" sz="1600" kern="1200" dirty="0" smtClean="0">
              <a:latin typeface="+mj-lt"/>
            </a:rPr>
            <a:t> its recurrence </a:t>
          </a:r>
        </a:p>
      </dsp:txBody>
      <dsp:txXfrm>
        <a:off x="3019097" y="2028491"/>
        <a:ext cx="2519971" cy="2282846"/>
      </dsp:txXfrm>
    </dsp:sp>
    <dsp:sp modelId="{1055671C-D159-4674-9776-8B271748960B}">
      <dsp:nvSpPr>
        <dsp:cNvPr id="0" name=""/>
        <dsp:cNvSpPr/>
      </dsp:nvSpPr>
      <dsp:spPr>
        <a:xfrm>
          <a:off x="5820088" y="1904994"/>
          <a:ext cx="2766965" cy="2529840"/>
        </a:xfrm>
        <a:prstGeom prst="roundRect">
          <a:avLst/>
        </a:prstGeom>
        <a:gradFill rotWithShape="0">
          <a:gsLst>
            <a:gs pos="0">
              <a:schemeClr val="accent1">
                <a:hueOff val="0"/>
                <a:satOff val="0"/>
                <a:lumOff val="0"/>
                <a:alphaOff val="0"/>
                <a:tint val="43000"/>
                <a:satMod val="165000"/>
              </a:schemeClr>
            </a:gs>
            <a:gs pos="55000">
              <a:schemeClr val="accent1">
                <a:hueOff val="0"/>
                <a:satOff val="0"/>
                <a:lumOff val="0"/>
                <a:alphaOff val="0"/>
                <a:tint val="83000"/>
                <a:satMod val="155000"/>
              </a:schemeClr>
            </a:gs>
            <a:gs pos="100000">
              <a:schemeClr val="accent1">
                <a:hueOff val="0"/>
                <a:satOff val="0"/>
                <a:lumOff val="0"/>
                <a:alphaOff val="0"/>
                <a:shade val="85000"/>
              </a:schemeClr>
            </a:gs>
          </a:gsLst>
          <a:path path="circle">
            <a:fillToRect l="-40000" t="-90000" r="140000" b="190000"/>
          </a:path>
        </a:gradFill>
        <a:ln>
          <a:noFill/>
        </a:ln>
        <a:effectLst>
          <a:outerShdw blurRad="50800" dist="25400" dir="5400000" rotWithShape="0">
            <a:srgbClr val="000000">
              <a:alpha val="4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latin typeface="+mj-lt"/>
            </a:rPr>
            <a:t>Even If</a:t>
          </a:r>
        </a:p>
        <a:p>
          <a:pPr marL="114300" lvl="1" indent="-114300" algn="l" defTabSz="622300">
            <a:lnSpc>
              <a:spcPct val="90000"/>
            </a:lnSpc>
            <a:spcBef>
              <a:spcPct val="0"/>
            </a:spcBef>
            <a:spcAft>
              <a:spcPct val="15000"/>
            </a:spcAft>
            <a:buChar char="••"/>
          </a:pPr>
          <a:r>
            <a:rPr lang="en-US" sz="1400" kern="1200" dirty="0" smtClean="0">
              <a:latin typeface="+mj-lt"/>
            </a:rPr>
            <a:t>the misconduct also is covered by an anti‐bullying policy, and</a:t>
          </a:r>
        </a:p>
        <a:p>
          <a:pPr marL="114300" lvl="1" indent="-114300" algn="l" defTabSz="622300">
            <a:lnSpc>
              <a:spcPct val="90000"/>
            </a:lnSpc>
            <a:spcBef>
              <a:spcPct val="0"/>
            </a:spcBef>
            <a:spcAft>
              <a:spcPct val="15000"/>
            </a:spcAft>
            <a:buChar char="••"/>
          </a:pPr>
          <a:r>
            <a:rPr lang="en-US" sz="1400" kern="1200" smtClean="0">
              <a:latin typeface="+mj-lt"/>
            </a:rPr>
            <a:t>regardless </a:t>
          </a:r>
          <a:r>
            <a:rPr lang="en-US" sz="1400" kern="1200" dirty="0" smtClean="0">
              <a:latin typeface="+mj-lt"/>
            </a:rPr>
            <a:t>of whether the student makes a complaint, </a:t>
          </a:r>
        </a:p>
        <a:p>
          <a:pPr marL="114300" lvl="1" indent="-114300" algn="l" defTabSz="622300">
            <a:lnSpc>
              <a:spcPct val="90000"/>
            </a:lnSpc>
            <a:spcBef>
              <a:spcPct val="0"/>
            </a:spcBef>
            <a:spcAft>
              <a:spcPct val="15000"/>
            </a:spcAft>
            <a:buChar char="••"/>
          </a:pPr>
          <a:r>
            <a:rPr lang="en-US" sz="1400" kern="1200" dirty="0" smtClean="0">
              <a:latin typeface="+mj-lt"/>
            </a:rPr>
            <a:t>asks the school to take action, or</a:t>
          </a:r>
          <a:endParaRPr lang="en-US" sz="1400" kern="1200" dirty="0"/>
        </a:p>
        <a:p>
          <a:pPr marL="114300" lvl="1" indent="-114300" algn="l" defTabSz="622300">
            <a:lnSpc>
              <a:spcPct val="90000"/>
            </a:lnSpc>
            <a:spcBef>
              <a:spcPct val="0"/>
            </a:spcBef>
            <a:spcAft>
              <a:spcPct val="15000"/>
            </a:spcAft>
            <a:buChar char="••"/>
          </a:pPr>
          <a:r>
            <a:rPr lang="en-US" sz="1400" kern="1200" dirty="0" smtClean="0">
              <a:latin typeface="+mj-lt"/>
            </a:rPr>
            <a:t>identifies the harassment as a form of discrimination. </a:t>
          </a:r>
          <a:endParaRPr lang="en-US" sz="1400" kern="1200" dirty="0"/>
        </a:p>
      </dsp:txBody>
      <dsp:txXfrm>
        <a:off x="5943585" y="2028491"/>
        <a:ext cx="2519971" cy="22828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FE94C-5CEE-4198-9428-C0B44C30B159}">
      <dsp:nvSpPr>
        <dsp:cNvPr id="0" name=""/>
        <dsp:cNvSpPr/>
      </dsp:nvSpPr>
      <dsp:spPr>
        <a:xfrm>
          <a:off x="0" y="2306"/>
          <a:ext cx="8001000" cy="4719786"/>
        </a:xfrm>
        <a:prstGeom prst="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l" defTabSz="1244600" rtl="0">
            <a:lnSpc>
              <a:spcPct val="90000"/>
            </a:lnSpc>
            <a:spcBef>
              <a:spcPct val="0"/>
            </a:spcBef>
            <a:spcAft>
              <a:spcPct val="35000"/>
            </a:spcAft>
          </a:pPr>
          <a:r>
            <a:rPr lang="en-US" sz="2800" b="1" kern="1200" dirty="0" smtClean="0">
              <a:latin typeface="+mj-lt"/>
            </a:rPr>
            <a:t>Students who are targets of harassment often spend their energy at school worrying about when and how they might be harassed again, which takes the focus away from learning</a:t>
          </a:r>
          <a:r>
            <a:rPr lang="en-US" sz="3200" b="1" kern="1200" dirty="0" smtClean="0">
              <a:latin typeface="+mj-lt"/>
            </a:rPr>
            <a:t>. </a:t>
          </a:r>
          <a:endParaRPr lang="en-US" sz="3200" b="1" kern="1200" dirty="0">
            <a:latin typeface="+mj-lt"/>
          </a:endParaRPr>
        </a:p>
      </dsp:txBody>
      <dsp:txXfrm>
        <a:off x="0" y="2306"/>
        <a:ext cx="8001000" cy="2548684"/>
      </dsp:txXfrm>
    </dsp:sp>
    <dsp:sp modelId="{8F804C5C-AA56-4193-9293-6FD70327ECC3}">
      <dsp:nvSpPr>
        <dsp:cNvPr id="0" name=""/>
        <dsp:cNvSpPr/>
      </dsp:nvSpPr>
      <dsp:spPr>
        <a:xfrm>
          <a:off x="0" y="2456595"/>
          <a:ext cx="2000250" cy="2171101"/>
        </a:xfrm>
        <a:prstGeom prst="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Many start to distance themselves from people or places</a:t>
          </a:r>
          <a:endParaRPr lang="en-US" sz="2400" kern="1200" dirty="0">
            <a:latin typeface="+mj-lt"/>
          </a:endParaRPr>
        </a:p>
      </dsp:txBody>
      <dsp:txXfrm>
        <a:off x="0" y="2456595"/>
        <a:ext cx="2000250" cy="2171101"/>
      </dsp:txXfrm>
    </dsp:sp>
    <dsp:sp modelId="{6E3EABD0-5740-45A9-B236-0F55C50058A6}">
      <dsp:nvSpPr>
        <dsp:cNvPr id="0" name=""/>
        <dsp:cNvSpPr/>
      </dsp:nvSpPr>
      <dsp:spPr>
        <a:xfrm>
          <a:off x="2000250" y="2456595"/>
          <a:ext cx="2000250" cy="2171101"/>
        </a:xfrm>
        <a:prstGeom prst="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Attendance becomes a problem and some students may drop out</a:t>
          </a:r>
          <a:endParaRPr lang="en-US" sz="2400" kern="1200" dirty="0">
            <a:latin typeface="+mj-lt"/>
          </a:endParaRPr>
        </a:p>
      </dsp:txBody>
      <dsp:txXfrm>
        <a:off x="2000250" y="2456595"/>
        <a:ext cx="2000250" cy="2171101"/>
      </dsp:txXfrm>
    </dsp:sp>
    <dsp:sp modelId="{190D2F83-9B0F-4FA7-9AD6-E580965CABCD}">
      <dsp:nvSpPr>
        <dsp:cNvPr id="0" name=""/>
        <dsp:cNvSpPr/>
      </dsp:nvSpPr>
      <dsp:spPr>
        <a:xfrm>
          <a:off x="4000500" y="2456595"/>
          <a:ext cx="2000250" cy="2171101"/>
        </a:xfrm>
        <a:prstGeom prst="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 May experience Illness, depression or suicidal thoughts</a:t>
          </a:r>
          <a:endParaRPr lang="en-US" sz="2400" kern="1200" dirty="0">
            <a:latin typeface="+mj-lt"/>
          </a:endParaRPr>
        </a:p>
      </dsp:txBody>
      <dsp:txXfrm>
        <a:off x="4000500" y="2456595"/>
        <a:ext cx="2000250" cy="2171101"/>
      </dsp:txXfrm>
    </dsp:sp>
    <dsp:sp modelId="{DFB722A2-C5FA-42B2-B19D-82829218C00B}">
      <dsp:nvSpPr>
        <dsp:cNvPr id="0" name=""/>
        <dsp:cNvSpPr/>
      </dsp:nvSpPr>
      <dsp:spPr>
        <a:xfrm>
          <a:off x="6000750" y="2456595"/>
          <a:ext cx="2000250" cy="2171101"/>
        </a:xfrm>
        <a:prstGeom prst="rect">
          <a:avLst/>
        </a:prstGeom>
        <a:solidFill>
          <a:schemeClr val="accent1">
            <a:alpha val="90000"/>
            <a:tint val="55000"/>
            <a:hueOff val="0"/>
            <a:satOff val="0"/>
            <a:lumOff val="0"/>
            <a:alphaOff val="0"/>
          </a:schemeClr>
        </a:solidFill>
        <a:ln w="19050" cap="flat"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rtl="0">
            <a:lnSpc>
              <a:spcPct val="90000"/>
            </a:lnSpc>
            <a:spcBef>
              <a:spcPct val="0"/>
            </a:spcBef>
            <a:spcAft>
              <a:spcPct val="35000"/>
            </a:spcAft>
          </a:pPr>
          <a:r>
            <a:rPr lang="en-US" sz="2400" kern="1200" dirty="0" smtClean="0">
              <a:latin typeface="+mj-lt"/>
            </a:rPr>
            <a:t>Some choose to fight back in dangerous or violent ways</a:t>
          </a:r>
          <a:endParaRPr lang="en-US" sz="2400" kern="1200" dirty="0">
            <a:latin typeface="+mj-lt"/>
          </a:endParaRPr>
        </a:p>
      </dsp:txBody>
      <dsp:txXfrm>
        <a:off x="6000750" y="2456595"/>
        <a:ext cx="2000250" cy="217110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r>
              <a:rPr lang="en-US" dirty="0" err="1" smtClean="0"/>
              <a:t>EquiLearn</a:t>
            </a:r>
            <a:r>
              <a:rPr lang="en-US" dirty="0" smtClean="0"/>
              <a:t> Focus Session One</a:t>
            </a:r>
          </a:p>
          <a:p>
            <a:r>
              <a:rPr lang="en-US" dirty="0" smtClean="0"/>
              <a:t>Bullying and Harassment</a:t>
            </a:r>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67" tIns="46584" rIns="93167" bIns="46584" rtlCol="0" anchor="b"/>
          <a:lstStyle>
            <a:lvl1pPr algn="l">
              <a:defRPr sz="1200"/>
            </a:lvl1pPr>
          </a:lstStyle>
          <a:p>
            <a:r>
              <a:rPr lang="en-US" dirty="0" smtClean="0"/>
              <a:t>Great Lakes Equity Center May 2013</a:t>
            </a:r>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67" tIns="46584" rIns="93167" bIns="46584" rtlCol="0" anchor="b"/>
          <a:lstStyle>
            <a:lvl1pPr algn="r">
              <a:defRPr sz="1200"/>
            </a:lvl1pPr>
          </a:lstStyle>
          <a:p>
            <a:fld id="{C185ABCC-A8FC-E24F-8D03-2D69DEAE7E05}" type="slidenum">
              <a:rPr lang="en-US" smtClean="0"/>
              <a:pPr/>
              <a:t>‹#›</a:t>
            </a:fld>
            <a:endParaRPr lang="en-US" dirty="0"/>
          </a:p>
        </p:txBody>
      </p:sp>
    </p:spTree>
    <p:extLst>
      <p:ext uri="{BB962C8B-B14F-4D97-AF65-F5344CB8AC3E}">
        <p14:creationId xmlns:p14="http://schemas.microsoft.com/office/powerpoint/2010/main" val="149598473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r>
              <a:rPr lang="en-US" dirty="0" err="1" smtClean="0"/>
              <a:t>EquiLearn</a:t>
            </a:r>
            <a:r>
              <a:rPr lang="en-US" dirty="0" smtClean="0"/>
              <a:t> Focus Session One</a:t>
            </a:r>
          </a:p>
          <a:p>
            <a:r>
              <a:rPr lang="en-US" dirty="0" smtClean="0"/>
              <a:t>Bullying and Harassment</a:t>
            </a: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67" tIns="46584" rIns="93167" bIns="46584" rtlCol="0"/>
          <a:lstStyle>
            <a:lvl1pPr algn="r">
              <a:defRPr sz="1200"/>
            </a:lvl1pPr>
          </a:lstStyle>
          <a:p>
            <a:r>
              <a:rPr lang="en-US" dirty="0" smtClean="0"/>
              <a:t>5/24/13</a:t>
            </a:r>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4" rIns="93167"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67" tIns="46584" rIns="93167" bIns="46584" rtlCol="0" anchor="b"/>
          <a:lstStyle>
            <a:lvl1pPr algn="l">
              <a:defRPr sz="1200"/>
            </a:lvl1pPr>
          </a:lstStyle>
          <a:p>
            <a:r>
              <a:rPr lang="en-US" dirty="0" smtClean="0"/>
              <a:t>Great Lakes Equity Center May 2013</a:t>
            </a:r>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67" tIns="46584" rIns="93167" bIns="46584" rtlCol="0" anchor="b"/>
          <a:lstStyle>
            <a:lvl1pPr algn="r">
              <a:defRPr sz="1200"/>
            </a:lvl1pPr>
          </a:lstStyle>
          <a:p>
            <a:fld id="{066F6790-CEEB-49BB-911D-205E7AD4F3AD}" type="slidenum">
              <a:rPr lang="en-US" smtClean="0"/>
              <a:pPr/>
              <a:t>‹#›</a:t>
            </a:fld>
            <a:endParaRPr lang="en-US" dirty="0"/>
          </a:p>
        </p:txBody>
      </p:sp>
    </p:spTree>
    <p:extLst>
      <p:ext uri="{BB962C8B-B14F-4D97-AF65-F5344CB8AC3E}">
        <p14:creationId xmlns:p14="http://schemas.microsoft.com/office/powerpoint/2010/main" val="2904034334"/>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groundspark.org/movies/letsgetreal/jasperpushed_dsl.wmv"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66F6790-CEEB-49BB-911D-205E7AD4F3AD}"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smtClean="0"/>
              <a:t>Great Lakes Equity Center May 2012</a:t>
            </a:r>
            <a:endParaRPr lang="en-US" dirty="0"/>
          </a:p>
        </p:txBody>
      </p:sp>
      <p:sp>
        <p:nvSpPr>
          <p:cNvPr id="6" name="Header Placeholder 5"/>
          <p:cNvSpPr>
            <a:spLocks noGrp="1"/>
          </p:cNvSpPr>
          <p:nvPr>
            <p:ph type="hdr" sz="quarter" idx="12"/>
          </p:nvPr>
        </p:nvSpPr>
        <p:spPr/>
        <p:txBody>
          <a:bodyPr/>
          <a:lstStyle/>
          <a:p>
            <a:r>
              <a:rPr lang="en-US" dirty="0" smtClean="0"/>
              <a:t>Educational Equity Conference</a:t>
            </a:r>
            <a:endParaRPr lang="en-US" dirty="0"/>
          </a:p>
        </p:txBody>
      </p:sp>
      <p:sp>
        <p:nvSpPr>
          <p:cNvPr id="7" name="Date Placeholder 6"/>
          <p:cNvSpPr>
            <a:spLocks noGrp="1"/>
          </p:cNvSpPr>
          <p:nvPr>
            <p:ph type="dt" idx="13"/>
          </p:nvPr>
        </p:nvSpPr>
        <p:spPr/>
        <p:txBody>
          <a:bodyPr/>
          <a:lstStyle/>
          <a:p>
            <a:r>
              <a:rPr lang="en-US" dirty="0" smtClean="0"/>
              <a:t>5/5/2012</a:t>
            </a:r>
            <a:endParaRPr lang="en-US" dirty="0"/>
          </a:p>
        </p:txBody>
      </p:sp>
    </p:spTree>
    <p:extLst>
      <p:ext uri="{BB962C8B-B14F-4D97-AF65-F5344CB8AC3E}">
        <p14:creationId xmlns:p14="http://schemas.microsoft.com/office/powerpoint/2010/main" val="788814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295">
              <a:defRPr/>
            </a:pPr>
            <a:r>
              <a:rPr lang="en-US" sz="800" dirty="0"/>
              <a:t>School districts may violate these civil rights statutes and the Department’s implementing regulations when peer harassment based on race, color, national origin, sex, or disability is sufficiently serious that it creates a hostile environment and such harassment is encouraged, tolerated, not adequately addressed, or ignored by school employees. (OCR DCL 2010)</a:t>
            </a:r>
          </a:p>
          <a:p>
            <a:endParaRPr lang="en-US" dirty="0"/>
          </a:p>
        </p:txBody>
      </p:sp>
      <p:sp>
        <p:nvSpPr>
          <p:cNvPr id="4" name="Header Placeholder 3"/>
          <p:cNvSpPr>
            <a:spLocks noGrp="1"/>
          </p:cNvSpPr>
          <p:nvPr>
            <p:ph type="hdr" sz="quarter" idx="10"/>
          </p:nvPr>
        </p:nvSpPr>
        <p:spPr/>
        <p:txBody>
          <a:bodyPr/>
          <a:lstStyle/>
          <a:p>
            <a:r>
              <a:rPr lang="en-US" smtClean="0"/>
              <a:t>Educational Equity Conference</a:t>
            </a:r>
            <a:endParaRPr lang="en-US" dirty="0"/>
          </a:p>
        </p:txBody>
      </p:sp>
      <p:sp>
        <p:nvSpPr>
          <p:cNvPr id="5" name="Date Placeholder 4"/>
          <p:cNvSpPr>
            <a:spLocks noGrp="1"/>
          </p:cNvSpPr>
          <p:nvPr>
            <p:ph type="dt" idx="11"/>
          </p:nvPr>
        </p:nvSpPr>
        <p:spPr/>
        <p:txBody>
          <a:bodyPr/>
          <a:lstStyle/>
          <a:p>
            <a:r>
              <a:rPr lang="en-US" smtClean="0"/>
              <a:t>5/5/2012</a:t>
            </a:r>
            <a:endParaRPr lang="en-US" dirty="0"/>
          </a:p>
        </p:txBody>
      </p:sp>
      <p:sp>
        <p:nvSpPr>
          <p:cNvPr id="6" name="Footer Placeholder 5"/>
          <p:cNvSpPr>
            <a:spLocks noGrp="1"/>
          </p:cNvSpPr>
          <p:nvPr>
            <p:ph type="ftr" sz="quarter" idx="12"/>
          </p:nvPr>
        </p:nvSpPr>
        <p:spPr/>
        <p:txBody>
          <a:bodyPr/>
          <a:lstStyle/>
          <a:p>
            <a:r>
              <a:rPr lang="en-US" smtClean="0"/>
              <a:t>Great Lakes Equity Center May 2012</a:t>
            </a:r>
            <a:endParaRPr lang="en-US" dirty="0"/>
          </a:p>
        </p:txBody>
      </p:sp>
      <p:sp>
        <p:nvSpPr>
          <p:cNvPr id="7" name="Slide Number Placeholder 6"/>
          <p:cNvSpPr>
            <a:spLocks noGrp="1"/>
          </p:cNvSpPr>
          <p:nvPr>
            <p:ph type="sldNum" sz="quarter" idx="13"/>
          </p:nvPr>
        </p:nvSpPr>
        <p:spPr/>
        <p:txBody>
          <a:bodyPr/>
          <a:lstStyle/>
          <a:p>
            <a:fld id="{066F6790-CEEB-49BB-911D-205E7AD4F3A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EquiLearn Focus Session One</a:t>
            </a:r>
          </a:p>
          <a:p>
            <a:r>
              <a:rPr lang="en-US" smtClean="0"/>
              <a:t>Bullying and Harassment</a:t>
            </a:r>
            <a:endParaRPr lang="en-US" dirty="0"/>
          </a:p>
        </p:txBody>
      </p:sp>
      <p:sp>
        <p:nvSpPr>
          <p:cNvPr id="5" name="Date Placeholder 4"/>
          <p:cNvSpPr>
            <a:spLocks noGrp="1"/>
          </p:cNvSpPr>
          <p:nvPr>
            <p:ph type="dt" idx="11"/>
          </p:nvPr>
        </p:nvSpPr>
        <p:spPr/>
        <p:txBody>
          <a:bodyPr/>
          <a:lstStyle/>
          <a:p>
            <a:r>
              <a:rPr lang="en-US" smtClean="0"/>
              <a:t>5/24/13</a:t>
            </a:r>
            <a:endParaRPr lang="en-US" dirty="0"/>
          </a:p>
        </p:txBody>
      </p:sp>
      <p:sp>
        <p:nvSpPr>
          <p:cNvPr id="6" name="Footer Placeholder 5"/>
          <p:cNvSpPr>
            <a:spLocks noGrp="1"/>
          </p:cNvSpPr>
          <p:nvPr>
            <p:ph type="ftr" sz="quarter" idx="12"/>
          </p:nvPr>
        </p:nvSpPr>
        <p:spPr/>
        <p:txBody>
          <a:bodyPr/>
          <a:lstStyle/>
          <a:p>
            <a:r>
              <a:rPr lang="en-US" smtClean="0"/>
              <a:t>Great Lakes Equity Center May 2013</a:t>
            </a:r>
            <a:endParaRPr lang="en-US" dirty="0"/>
          </a:p>
        </p:txBody>
      </p:sp>
      <p:sp>
        <p:nvSpPr>
          <p:cNvPr id="7" name="Slide Number Placeholder 6"/>
          <p:cNvSpPr>
            <a:spLocks noGrp="1"/>
          </p:cNvSpPr>
          <p:nvPr>
            <p:ph type="sldNum" sz="quarter" idx="13"/>
          </p:nvPr>
        </p:nvSpPr>
        <p:spPr/>
        <p:txBody>
          <a:bodyPr/>
          <a:lstStyle/>
          <a:p>
            <a:fld id="{066F6790-CEEB-49BB-911D-205E7AD4F3A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latinLnBrk="0" hangingPunct="1"/>
            <a:r>
              <a:rPr lang="en-US" dirty="0"/>
              <a:t>Indeed, many schools have adopted anti‐bullying policies that go beyond prohibiting bullying on the basis of traits expressly protected by the federal civil rights laws enforced by OCR—race, color, national origin, sex, and disability—to include such bases as sexual orientation and religion. While this letter concerns your legal obligations under </a:t>
            </a:r>
            <a:endParaRPr lang="en-US" sz="800" dirty="0"/>
          </a:p>
          <a:p>
            <a:pPr rtl="0" eaLnBrk="1" latinLnBrk="0" hangingPunct="1"/>
            <a:r>
              <a:rPr lang="en-US" dirty="0"/>
              <a:t>the laws enforced by OCR, other federal, state, and local laws impose additional obligations on schools.7 And, of course, even when bullying or harassment is not a civil rights violation, schools should still seek to prevent it in order to protect students from the physical and emotional harms that it may cause. </a:t>
            </a:r>
          </a:p>
          <a:p>
            <a:endParaRPr lang="en-US" dirty="0"/>
          </a:p>
        </p:txBody>
      </p:sp>
      <p:sp>
        <p:nvSpPr>
          <p:cNvPr id="4" name="Header Placeholder 3"/>
          <p:cNvSpPr>
            <a:spLocks noGrp="1"/>
          </p:cNvSpPr>
          <p:nvPr>
            <p:ph type="hdr" sz="quarter" idx="10"/>
          </p:nvPr>
        </p:nvSpPr>
        <p:spPr/>
        <p:txBody>
          <a:bodyPr/>
          <a:lstStyle/>
          <a:p>
            <a:r>
              <a:rPr lang="en-US" smtClean="0"/>
              <a:t>Educational Equity Conference</a:t>
            </a:r>
            <a:endParaRPr lang="en-US" dirty="0"/>
          </a:p>
        </p:txBody>
      </p:sp>
      <p:sp>
        <p:nvSpPr>
          <p:cNvPr id="5" name="Date Placeholder 4"/>
          <p:cNvSpPr>
            <a:spLocks noGrp="1"/>
          </p:cNvSpPr>
          <p:nvPr>
            <p:ph type="dt" idx="11"/>
          </p:nvPr>
        </p:nvSpPr>
        <p:spPr/>
        <p:txBody>
          <a:bodyPr/>
          <a:lstStyle/>
          <a:p>
            <a:r>
              <a:rPr lang="en-US" smtClean="0"/>
              <a:t>5/5/2012</a:t>
            </a:r>
            <a:endParaRPr lang="en-US" dirty="0"/>
          </a:p>
        </p:txBody>
      </p:sp>
      <p:sp>
        <p:nvSpPr>
          <p:cNvPr id="6" name="Footer Placeholder 5"/>
          <p:cNvSpPr>
            <a:spLocks noGrp="1"/>
          </p:cNvSpPr>
          <p:nvPr>
            <p:ph type="ftr" sz="quarter" idx="12"/>
          </p:nvPr>
        </p:nvSpPr>
        <p:spPr/>
        <p:txBody>
          <a:bodyPr/>
          <a:lstStyle/>
          <a:p>
            <a:r>
              <a:rPr lang="en-US" smtClean="0"/>
              <a:t>Great Lakes Equity Center May 2012</a:t>
            </a:r>
            <a:endParaRPr lang="en-US" dirty="0"/>
          </a:p>
        </p:txBody>
      </p:sp>
      <p:sp>
        <p:nvSpPr>
          <p:cNvPr id="7" name="Slide Number Placeholder 6"/>
          <p:cNvSpPr>
            <a:spLocks noGrp="1"/>
          </p:cNvSpPr>
          <p:nvPr>
            <p:ph type="sldNum" sz="quarter" idx="13"/>
          </p:nvPr>
        </p:nvSpPr>
        <p:spPr/>
        <p:txBody>
          <a:bodyPr/>
          <a:lstStyle/>
          <a:p>
            <a:fld id="{066F6790-CEEB-49BB-911D-205E7AD4F3A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000" dirty="0"/>
              <a:t>Take immediate and appropriate action to investigate or otherwise determine what occurred</a:t>
            </a:r>
          </a:p>
          <a:p>
            <a:pPr lvl="0"/>
            <a:r>
              <a:rPr lang="en-US" dirty="0" smtClean="0"/>
              <a:t>If harassment has occurred, a school must take prompt and effective steps reasonably calculated to</a:t>
            </a:r>
            <a:r>
              <a:rPr lang="en-US" baseline="0" dirty="0" smtClean="0"/>
              <a:t> </a:t>
            </a:r>
            <a:r>
              <a:rPr lang="en-US" dirty="0" smtClean="0"/>
              <a:t>end the harassment,</a:t>
            </a:r>
            <a:r>
              <a:rPr lang="en-US" baseline="0" dirty="0" smtClean="0"/>
              <a:t> </a:t>
            </a:r>
            <a:r>
              <a:rPr lang="en-US" dirty="0" smtClean="0"/>
              <a:t>eliminate any hostile environment, and </a:t>
            </a:r>
            <a:r>
              <a:rPr lang="en-US" baseline="0" dirty="0" smtClean="0"/>
              <a:t> </a:t>
            </a:r>
            <a:r>
              <a:rPr lang="en-US" dirty="0" smtClean="0"/>
              <a:t>prevent its recurrence. </a:t>
            </a:r>
          </a:p>
          <a:p>
            <a:pPr lvl="0"/>
            <a:r>
              <a:rPr lang="en-US" dirty="0"/>
              <a:t>These duties are a school’s responsibility even if the misconduct also is covered by an anti‐bullying policy, and regardless of whether the student makes a complaint, asks the school to take action, or identifies the harassment as a form of discrimination. </a:t>
            </a:r>
            <a:endParaRPr lang="en-US" dirty="0" smtClean="0"/>
          </a:p>
          <a:p>
            <a:pPr lvl="0"/>
            <a:endParaRPr lang="en-US" dirty="0"/>
          </a:p>
        </p:txBody>
      </p:sp>
      <p:sp>
        <p:nvSpPr>
          <p:cNvPr id="4" name="Header Placeholder 3"/>
          <p:cNvSpPr>
            <a:spLocks noGrp="1"/>
          </p:cNvSpPr>
          <p:nvPr>
            <p:ph type="hdr" sz="quarter" idx="10"/>
          </p:nvPr>
        </p:nvSpPr>
        <p:spPr/>
        <p:txBody>
          <a:bodyPr/>
          <a:lstStyle/>
          <a:p>
            <a:r>
              <a:rPr lang="en-US" smtClean="0"/>
              <a:t>EquiLearn Focus Session One</a:t>
            </a:r>
          </a:p>
          <a:p>
            <a:r>
              <a:rPr lang="en-US" smtClean="0"/>
              <a:t>Bullying and Harassment</a:t>
            </a:r>
            <a:endParaRPr lang="en-US" dirty="0"/>
          </a:p>
        </p:txBody>
      </p:sp>
      <p:sp>
        <p:nvSpPr>
          <p:cNvPr id="5" name="Date Placeholder 4"/>
          <p:cNvSpPr>
            <a:spLocks noGrp="1"/>
          </p:cNvSpPr>
          <p:nvPr>
            <p:ph type="dt" idx="11"/>
          </p:nvPr>
        </p:nvSpPr>
        <p:spPr/>
        <p:txBody>
          <a:bodyPr/>
          <a:lstStyle/>
          <a:p>
            <a:r>
              <a:rPr lang="en-US" smtClean="0"/>
              <a:t>5/24/13</a:t>
            </a:r>
            <a:endParaRPr lang="en-US" dirty="0"/>
          </a:p>
        </p:txBody>
      </p:sp>
      <p:sp>
        <p:nvSpPr>
          <p:cNvPr id="6" name="Footer Placeholder 5"/>
          <p:cNvSpPr>
            <a:spLocks noGrp="1"/>
          </p:cNvSpPr>
          <p:nvPr>
            <p:ph type="ftr" sz="quarter" idx="12"/>
          </p:nvPr>
        </p:nvSpPr>
        <p:spPr/>
        <p:txBody>
          <a:bodyPr/>
          <a:lstStyle/>
          <a:p>
            <a:r>
              <a:rPr lang="en-US" smtClean="0"/>
              <a:t>Great Lakes Equity Center May 2013</a:t>
            </a:r>
            <a:endParaRPr lang="en-US" dirty="0"/>
          </a:p>
        </p:txBody>
      </p:sp>
      <p:sp>
        <p:nvSpPr>
          <p:cNvPr id="7" name="Slide Number Placeholder 6"/>
          <p:cNvSpPr>
            <a:spLocks noGrp="1"/>
          </p:cNvSpPr>
          <p:nvPr>
            <p:ph type="sldNum" sz="quarter" idx="13"/>
          </p:nvPr>
        </p:nvSpPr>
        <p:spPr/>
        <p:txBody>
          <a:bodyPr/>
          <a:lstStyle/>
          <a:p>
            <a:fld id="{066F6790-CEEB-49BB-911D-205E7AD4F3A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u="sng" dirty="0"/>
              <a:t>Title VI: Race, Color, or National Origin Harassment </a:t>
            </a:r>
            <a:endParaRPr lang="en-US" dirty="0" smtClean="0"/>
          </a:p>
          <a:p>
            <a:r>
              <a:rPr lang="en-US" dirty="0" smtClean="0"/>
              <a:t>In this example, school officials failed to acknowledge the pattern of harassment as indicative of a racially hostile environment in violation of Title VI. Misconduct need not be directed at a particular student to constitute discriminatory harassment and foster a racially hostile environment. Here, the harassing conduct included overtly racist behavior (e.g., racial slurs) and also targeted students on the basis of their race (e.g., notes directed at African‐American students). The nature of the harassment, the number of incidents, and the students’ safety concerns demonstrate that there was a racially hostile environment that interfered with the students’ ability to participate in the school’s education programs and activities. </a:t>
            </a:r>
          </a:p>
          <a:p>
            <a:endParaRPr lang="en-US" dirty="0"/>
          </a:p>
          <a:p>
            <a:r>
              <a:rPr lang="en-US" dirty="0"/>
              <a:t>Had the school recognized that a racially hostile environment had been created, it would have realized that it needed to do more than just discipline the few individuals whom it could identify as having been involved. By failing to acknowledge the racially hostile environment, the school failed to meet its obligation to implement a more systemic response to address the unique effect that the misconduct had on the school climate. A more effective response would have included, in addition to punishing the perpetrators, such steps as reaffirming the school’s policy against discrimination (including racial harassment), publicizing the means to report allegations of racial harassment, training faculty on constructive responses to racial conflict, hosting class discussions about racial harassment and sensitivity to students of other races, and conducting outreach to involve parents and students in an effort to identify problems and improve the school climate. Finally, had school officials responded appropriately and aggressively to the racial harassment when they first became aware of it, the school might have prevented the escalation of violence that occurred</a:t>
            </a:r>
          </a:p>
          <a:p>
            <a:endParaRPr lang="en-US" dirty="0"/>
          </a:p>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Educational Equity Conference</a:t>
            </a:r>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5/5/2012</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Great Lakes Equity Center May 2012</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066F6790-CEEB-49BB-911D-205E7AD4F3AD}"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u="sng" dirty="0"/>
              <a:t>Title VI: Race, Color, or National Origin Harassment </a:t>
            </a:r>
            <a:endParaRPr lang="en-US" dirty="0" smtClean="0"/>
          </a:p>
          <a:p>
            <a:r>
              <a:rPr lang="en-US" dirty="0" smtClean="0"/>
              <a:t>The school administrators failed to recognize that anti‐Semitic harassment can trigger responsibilities under Title VI. While Title VI does not cover discrimination based solely on religion,14 groups that face discrimination on the basis of actual or perceived shared ancestry or ethnic characteristics may not be denied protection under Title VI on the ground that they also share a common faith. These principles apply not just to Jewish students, but also to students from any discrete religious group that shares, or is perceived to share, ancestry or ethnic characteristics (e.g., Muslims or Sikhs). Thus, harassment against students who are members of any religious group triggers a school’s Title VI responsibilities when the harassment is based on the group’s actual or perceived shared ancestry or ethnic characteristics, rather than solely on its members’ religious practices. A school also has responsibilities under Title VI when its students are harassed based on their actual or perceived citizenship or residency in a country whose residents share a dominant religion or a distinct religious identity.15 </a:t>
            </a:r>
          </a:p>
          <a:p>
            <a:endParaRPr lang="en-US" dirty="0"/>
          </a:p>
          <a:p>
            <a:pPr defTabSz="914295">
              <a:defRPr/>
            </a:pPr>
            <a:r>
              <a:rPr lang="en-US" dirty="0"/>
              <a:t>Title IV of the Civil Rights Act, which is enforced by DOJ, specifically prohibits harassment on the basis of religion. In this example, school administrators should have recognized that the harassment was based on the students’ actual or perceived shared ancestry or ethnic identity as Jews (rather than on the students’ religious practices). The school was not relieved of its responsibilities under Title VI because the targets of one of the incidents were not actually Jewish. The harassment was still based on the perceived ancestry or ethnic characteristics of the targeted students. Furthermore, the harassment negatively affected the ability and willingness of Jewish students to participate fully in the school’s </a:t>
            </a:r>
          </a:p>
          <a:p>
            <a:pPr defTabSz="914295">
              <a:defRPr/>
            </a:pPr>
            <a:r>
              <a:rPr lang="en-US" dirty="0"/>
              <a:t>education programs and activities (e.g., by causing some Jewish students to avoid the library and computer lab). Therefore, although the discipline that the school imposed on the perpetrators was an important part of the school’s response, discipline alone was likely insufficient to remedy a hostile environment. Similarly, removing the graffiti, while a necessary and important step, did not fully satisfy the school’s responsibilities. As discussed above, misconduct that is not directed at a particular student, like the graffiti in the bathroom, can still constitute discriminatory harassment and foster a hostile environment. Finally, the fact that school officials considered one of the incidents “teasing” is irrelevant for determining whether it contributed to a hostile environment. </a:t>
            </a:r>
          </a:p>
          <a:p>
            <a:pPr defTabSz="914295">
              <a:defRPr/>
            </a:pPr>
            <a:endParaRPr lang="en-US" dirty="0"/>
          </a:p>
          <a:p>
            <a:endParaRPr lang="en-US" dirty="0"/>
          </a:p>
          <a:p>
            <a:r>
              <a:rPr lang="en-US" dirty="0"/>
              <a:t>Because the school failed to recognize that the incidents created a hostile environment, it addressed each only in isolation, and therefore failed to take prompt and effective steps reasonably calculated to end the harassment and prevent its recurrence. In addition to disciplining the perpetrators, remedial steps could have included counseling the perpetrators about the hurtful effect of their conduct, publicly labeling the incidents as anti‐Semitic, reaffirming the school’s policy against discrimination, and publicizing the means by which students may report harassment. Providing teachers with training to recognize and address anti‐Semitic incidents also would have increased the effectiveness of the school’s response. The school could also have created an age‐appropriate program to educate its students about the history and dangers of anti‐Semitism, and could have conducted outreach to involve parents and community groups in preventing future anti‐Semitic harassment. </a:t>
            </a:r>
          </a:p>
          <a:p>
            <a:pPr defTabSz="914295">
              <a:defRPr/>
            </a:pPr>
            <a:endParaRPr lang="en-US" dirty="0"/>
          </a:p>
          <a:p>
            <a:pPr defTabSz="914295">
              <a:defRPr/>
            </a:pPr>
            <a:endParaRPr lang="en-US" dirty="0"/>
          </a:p>
          <a:p>
            <a:endParaRPr lang="en-US" dirty="0" smtClean="0"/>
          </a:p>
        </p:txBody>
      </p:sp>
      <p:sp>
        <p:nvSpPr>
          <p:cNvPr id="4" name="Header Placeholder 3"/>
          <p:cNvSpPr>
            <a:spLocks noGrp="1"/>
          </p:cNvSpPr>
          <p:nvPr>
            <p:ph type="hdr" sz="quarter" idx="10"/>
          </p:nvPr>
        </p:nvSpPr>
        <p:spPr/>
        <p:txBody>
          <a:bodyPr/>
          <a:lstStyle/>
          <a:p>
            <a:r>
              <a:rPr lang="en-US" dirty="0" err="1" smtClean="0">
                <a:solidFill>
                  <a:prstClr val="black"/>
                </a:solidFill>
              </a:rPr>
              <a:t>EquiLearn</a:t>
            </a:r>
            <a:r>
              <a:rPr lang="en-US" dirty="0" smtClean="0">
                <a:solidFill>
                  <a:prstClr val="black"/>
                </a:solidFill>
              </a:rPr>
              <a:t> Focus Session One</a:t>
            </a:r>
          </a:p>
          <a:p>
            <a:r>
              <a:rPr lang="en-US" dirty="0" smtClean="0">
                <a:solidFill>
                  <a:prstClr val="black"/>
                </a:solidFill>
              </a:rPr>
              <a:t>Bullying and Harassment</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5/24/2013</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Great Lakes Equity Center May 2013</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066F6790-CEEB-49BB-911D-205E7AD4F3AD}"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u="sng" dirty="0"/>
              <a:t>Title IX: Sexual Harassment </a:t>
            </a:r>
            <a:endParaRPr lang="en-US" dirty="0"/>
          </a:p>
          <a:p>
            <a:r>
              <a:rPr lang="en-US" dirty="0"/>
              <a:t>Sexual harassment is unwelcome conduct of a sexual nature, which can include unwelcome sexual advances, requests for sexual favors, or other verbal, nonverbal, or physical conduct of a sexual nature. Thus, sexual harassment prohibited by Title IX can include conduct such as touching of a sexual nature; making sexual comments, jokes, or gestures; writing graffiti or displaying or distributing sexually explicit drawings, pictures, or written materials; calling students sexually charged names; spreading sexual rumors; rating students on sexual activity or performance; or circulating, showing, or creating e‐mails or Web sites of a sexual nature. </a:t>
            </a:r>
          </a:p>
          <a:p>
            <a:endParaRPr lang="en-US" dirty="0"/>
          </a:p>
          <a:p>
            <a:endParaRPr lang="en-US" dirty="0"/>
          </a:p>
          <a:p>
            <a:r>
              <a:rPr lang="en-US" dirty="0"/>
              <a:t>In this example, the school employees failed to recognize that the “hazing” constituted sexual harassment. The school did not comply with its Title IX obligations when it failed to investigate or remedy the sexual harassment. The conduct was clearly unwelcome, sexual (</a:t>
            </a:r>
            <a:r>
              <a:rPr lang="en-US" i="1" dirty="0"/>
              <a:t>e.g., sexual rumors and name calling), and sufficiently serious that it limited the student’s ability to participate in and benefit from the school’s education program (e.g., anxiety and declining class participation). </a:t>
            </a:r>
          </a:p>
          <a:p>
            <a:r>
              <a:rPr lang="en-US" dirty="0"/>
              <a:t>The school should have trained its employees on the type of misconduct that constitutes sexual harassment. The school also should have made clear to its employees that they could not require the student to confront her harassers. Schools may use informal mechanisms for addressing harassment, but only if the parties agree to do so on a voluntary basis. Had the school addressed the harassment consistent with Title IX, the school would have, for example, conducted a thorough investigation and taken interim measures to separate the student from the accused harassers. An effective response also might have included training students and employees on the school’s policies related to harassment, instituting new procedures by which employees should report allegations of harassment, and more widely distributing the contact information for the district’s Title IX coordinator. The school also might have offered the targeted student tutoring, other academic assistance, or counseling as necessary to remedy the effects of the harassment.16 </a:t>
            </a:r>
          </a:p>
          <a:p>
            <a:endParaRPr lang="en-US" dirty="0"/>
          </a:p>
          <a:p>
            <a:endParaRPr lang="en-US" dirty="0" smtClean="0"/>
          </a:p>
        </p:txBody>
      </p:sp>
      <p:sp>
        <p:nvSpPr>
          <p:cNvPr id="4" name="Header Placeholder 3"/>
          <p:cNvSpPr>
            <a:spLocks noGrp="1"/>
          </p:cNvSpPr>
          <p:nvPr>
            <p:ph type="hdr" sz="quarter" idx="10"/>
          </p:nvPr>
        </p:nvSpPr>
        <p:spPr/>
        <p:txBody>
          <a:bodyPr/>
          <a:lstStyle/>
          <a:p>
            <a:r>
              <a:rPr lang="en-US" dirty="0" err="1" smtClean="0">
                <a:solidFill>
                  <a:prstClr val="black"/>
                </a:solidFill>
              </a:rPr>
              <a:t>EquiLearn</a:t>
            </a:r>
            <a:r>
              <a:rPr lang="en-US" dirty="0" smtClean="0">
                <a:solidFill>
                  <a:prstClr val="black"/>
                </a:solidFill>
              </a:rPr>
              <a:t> Focus Session One</a:t>
            </a:r>
          </a:p>
          <a:p>
            <a:r>
              <a:rPr lang="en-US" dirty="0" smtClean="0">
                <a:solidFill>
                  <a:prstClr val="black"/>
                </a:solidFill>
              </a:rPr>
              <a:t>Bullying and Harassment</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5/24/2013</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Great Lakes Equity Center May 2013</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066F6790-CEEB-49BB-911D-205E7AD4F3AD}"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u="sng" dirty="0"/>
              <a:t>Title IX: Gender‐Based Harassment </a:t>
            </a:r>
            <a:endParaRPr lang="en-US" dirty="0"/>
          </a:p>
          <a:p>
            <a:r>
              <a:rPr lang="en-US" dirty="0"/>
              <a:t>As noted in the example, the school failed to recognize the pattern of misconduct as a form of sex discrimination under Title IX. Title IX prohibits harassment of both male and female students regardless of the sex of the harasser—i.e., even if the harasser and target are members of the same sex. It also prohibits gender‐based harassment, which may include acts of verbal, nonverbal, or physical aggression, intimidation, or hostility based on sex or sex‐stereotyping. Thus, it can be sex discrimination if students are harassed either for exhibiting what is perceived as a stereotypical characteristic for their sex, or for failing to conform to stereotypical notions of masculinity and femininity. Title IX also prohibits sexual harassment and gender‐based harassment of all students, regardless of the actual or perceived sexual orientation or gender identity of the harasser or target.  Not all LGBT students are gender nonconforming, and not all gender nonconforming students are LGBT.</a:t>
            </a:r>
          </a:p>
          <a:p>
            <a:endParaRPr lang="en-US" dirty="0"/>
          </a:p>
          <a:p>
            <a:r>
              <a:rPr lang="en-US" dirty="0"/>
              <a:t>Although Title IX does not prohibit discrimination based solely on sexual orientation, Title IX does protect all students, including lesbian, gay, bisexual, and transgender (LGBT) students, from sex discrimination. When students are subjected to harassment on the basis of their LGBT status, they may also, as this example illustrates, be subjected to forms of sex discrimination prohibited under Title IX. The fact that the harassment includes anti‐LGBT comments or is partly based on the target’s actual or perceived sexual orientation does not relieve a school of its obligation under Title IX to investigate and remedy overlapping sexual harassment or gender‐based harassment. In this example, the harassing conduct was based in part on the student’s failure to act as some of his peers believed a boy should act. The harassment created a hostile environment that limited the student’s ability to participate in the school’s education program (e.g., access to the drama club).  Finally, even though the student did not identify the harassment as sex discrimination, the school should have recognized that the student had been subjected to gender‐based harassment covered by Title IX. </a:t>
            </a:r>
          </a:p>
          <a:p>
            <a:endParaRPr lang="en-US" dirty="0"/>
          </a:p>
          <a:p>
            <a:r>
              <a:rPr lang="en-US" dirty="0"/>
              <a:t>In this example, the school had an obligation to take immediate and effective action to eliminate the hostile environment. By responding to individual incidents of misconduct on an ad hoc basis only, the school failed to confront and prevent a hostile environment from continuing. Had the school recognized the conduct as a form of sex discrimination, it could have employed the full range of sanctions (including progressive discipline) and remedies designed to eliminate the hostile environment. For example, this approach would have included a more comprehensive response to the situation that involved notice to the student’s teachers so that they could ensure the student was not subjected to any further harassment, more aggressive monitoring by staff of the places where harassment occurred, increased training on the scope of the school’s harassment and discrimination policies, notice to the target and harassers of available counseling services and resources, and educating the entire school community on civil rights and expectations of tolerance, specifically as they apply to gender stereotypes. The school also should have taken steps to clearly communicate the message that the school does not tolerate harassment and will be responsive to any information about such conduct.17 </a:t>
            </a:r>
          </a:p>
          <a:p>
            <a:endParaRPr lang="en-US" dirty="0"/>
          </a:p>
          <a:p>
            <a:r>
              <a:rPr lang="en-US" dirty="0"/>
              <a:t>Our new policies will include a new definition of discrimination and harassment based on sex, which includes gender, gender identity, gender expression, and nonconformity with gender stereotypes.</a:t>
            </a:r>
          </a:p>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EquiLearn</a:t>
            </a:r>
            <a:r>
              <a:rPr lang="en-US" dirty="0" smtClean="0">
                <a:solidFill>
                  <a:prstClr val="black"/>
                </a:solidFill>
              </a:rPr>
              <a:t> Focus Session One</a:t>
            </a:r>
          </a:p>
          <a:p>
            <a:r>
              <a:rPr lang="en-US" dirty="0" smtClean="0">
                <a:solidFill>
                  <a:prstClr val="black"/>
                </a:solidFill>
              </a:rPr>
              <a:t>Bullying and Harassment</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5/24/2013</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Great Lakes Equity Center May 2013</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066F6790-CEEB-49BB-911D-205E7AD4F3AD}"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u="sng" dirty="0"/>
              <a:t>Section 504 and Title II: Disability Harassment </a:t>
            </a:r>
            <a:endParaRPr lang="en-US" dirty="0"/>
          </a:p>
          <a:p>
            <a:r>
              <a:rPr lang="en-US" dirty="0"/>
              <a:t>In this example, the school failed to recognize the misconduct as disability harassment under Section 504 and Title II. The harassing conduct included behavior based on the student’s disability, and limited the student’s ability to benefit fully from the school’s education program (</a:t>
            </a:r>
            <a:r>
              <a:rPr lang="en-US" i="1" dirty="0"/>
              <a:t>e.g., absenteeism). In failing to investigate and remedy the misconduct, the school did not comply with its obligations under Section 504 and Title II. </a:t>
            </a:r>
          </a:p>
          <a:p>
            <a:endParaRPr lang="en-US" i="1" dirty="0"/>
          </a:p>
          <a:p>
            <a:r>
              <a:rPr lang="en-US" dirty="0"/>
              <a:t>Counseling may be a helpful component of a remedy for harassment. In this example, however, since the school failed to recognize the behavior as disability harassment, the school did not adopt a comprehensive approach to eliminating the hostile environment. Such steps should have at least included disciplinary action against the harassers, consultation with the district’s Section 504/Title II coordinator to ensure a comprehensive and effective response, special training for staff on recognizing and effectively responding to harassment of students with disabilities, and monitoring to ensure that the harassment did not resume</a:t>
            </a:r>
          </a:p>
          <a:p>
            <a:endParaRPr lang="en-US" dirty="0"/>
          </a:p>
        </p:txBody>
      </p:sp>
      <p:sp>
        <p:nvSpPr>
          <p:cNvPr id="4" name="Header Placeholder 3"/>
          <p:cNvSpPr>
            <a:spLocks noGrp="1"/>
          </p:cNvSpPr>
          <p:nvPr>
            <p:ph type="hdr" sz="quarter" idx="10"/>
          </p:nvPr>
        </p:nvSpPr>
        <p:spPr/>
        <p:txBody>
          <a:bodyPr/>
          <a:lstStyle/>
          <a:p>
            <a:r>
              <a:rPr lang="en-US" dirty="0" err="1" smtClean="0">
                <a:solidFill>
                  <a:prstClr val="black"/>
                </a:solidFill>
              </a:rPr>
              <a:t>EquiLearn</a:t>
            </a:r>
            <a:r>
              <a:rPr lang="en-US" dirty="0" smtClean="0">
                <a:solidFill>
                  <a:prstClr val="black"/>
                </a:solidFill>
              </a:rPr>
              <a:t> Focus Session One</a:t>
            </a:r>
          </a:p>
          <a:p>
            <a:r>
              <a:rPr lang="en-US" dirty="0" smtClean="0">
                <a:solidFill>
                  <a:prstClr val="black"/>
                </a:solidFill>
              </a:rPr>
              <a:t>Bullying and Harassment</a:t>
            </a:r>
            <a:endParaRPr lang="en-US" dirty="0">
              <a:solidFill>
                <a:prstClr val="black"/>
              </a:solidFill>
            </a:endParaRPr>
          </a:p>
        </p:txBody>
      </p:sp>
      <p:sp>
        <p:nvSpPr>
          <p:cNvPr id="5" name="Date Placeholder 4"/>
          <p:cNvSpPr>
            <a:spLocks noGrp="1"/>
          </p:cNvSpPr>
          <p:nvPr>
            <p:ph type="dt" idx="11"/>
          </p:nvPr>
        </p:nvSpPr>
        <p:spPr/>
        <p:txBody>
          <a:bodyPr/>
          <a:lstStyle/>
          <a:p>
            <a:r>
              <a:rPr lang="en-US" dirty="0" smtClean="0">
                <a:solidFill>
                  <a:prstClr val="black"/>
                </a:solidFill>
              </a:rPr>
              <a:t>5/24/2013</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prstClr val="black"/>
                </a:solidFill>
              </a:rPr>
              <a:t>Great Lakes Equity Center May 2013</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066F6790-CEEB-49BB-911D-205E7AD4F3AD}"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EquiLearn Focus Session One</a:t>
            </a:r>
          </a:p>
          <a:p>
            <a:r>
              <a:rPr lang="en-US" smtClean="0"/>
              <a:t>Bullying and Harassment</a:t>
            </a:r>
            <a:endParaRPr lang="en-US" dirty="0"/>
          </a:p>
        </p:txBody>
      </p:sp>
      <p:sp>
        <p:nvSpPr>
          <p:cNvPr id="5" name="Date Placeholder 4"/>
          <p:cNvSpPr>
            <a:spLocks noGrp="1"/>
          </p:cNvSpPr>
          <p:nvPr>
            <p:ph type="dt" idx="11"/>
          </p:nvPr>
        </p:nvSpPr>
        <p:spPr/>
        <p:txBody>
          <a:bodyPr/>
          <a:lstStyle/>
          <a:p>
            <a:r>
              <a:rPr lang="en-US" smtClean="0"/>
              <a:t>5/24/13</a:t>
            </a:r>
            <a:endParaRPr lang="en-US" dirty="0"/>
          </a:p>
        </p:txBody>
      </p:sp>
      <p:sp>
        <p:nvSpPr>
          <p:cNvPr id="6" name="Footer Placeholder 5"/>
          <p:cNvSpPr>
            <a:spLocks noGrp="1"/>
          </p:cNvSpPr>
          <p:nvPr>
            <p:ph type="ftr" sz="quarter" idx="12"/>
          </p:nvPr>
        </p:nvSpPr>
        <p:spPr/>
        <p:txBody>
          <a:bodyPr/>
          <a:lstStyle/>
          <a:p>
            <a:r>
              <a:rPr lang="en-US" smtClean="0"/>
              <a:t>Great Lakes Equity Center May 2013</a:t>
            </a:r>
            <a:endParaRPr lang="en-US" dirty="0"/>
          </a:p>
        </p:txBody>
      </p:sp>
      <p:sp>
        <p:nvSpPr>
          <p:cNvPr id="7" name="Slide Number Placeholder 6"/>
          <p:cNvSpPr>
            <a:spLocks noGrp="1"/>
          </p:cNvSpPr>
          <p:nvPr>
            <p:ph type="sldNum" sz="quarter" idx="13"/>
          </p:nvPr>
        </p:nvSpPr>
        <p:spPr/>
        <p:txBody>
          <a:bodyPr/>
          <a:lstStyle/>
          <a:p>
            <a:fld id="{066F6790-CEEB-49BB-911D-205E7AD4F3AD}" type="slidenum">
              <a:rPr lang="en-US" smtClean="0"/>
              <a:pPr/>
              <a:t>21</a:t>
            </a:fld>
            <a:endParaRPr lang="en-US" dirty="0"/>
          </a:p>
        </p:txBody>
      </p:sp>
    </p:spTree>
    <p:extLst>
      <p:ext uri="{BB962C8B-B14F-4D97-AF65-F5344CB8AC3E}">
        <p14:creationId xmlns:p14="http://schemas.microsoft.com/office/powerpoint/2010/main" val="875103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MSD Decatur Training Requirements:</a:t>
            </a:r>
          </a:p>
          <a:p>
            <a:endParaRPr lang="en-US" dirty="0"/>
          </a:p>
          <a:p>
            <a:pPr marL="228573" indent="-228573">
              <a:buFont typeface="+mj-lt"/>
              <a:buAutoNum type="arabicPeriod"/>
            </a:pPr>
            <a:r>
              <a:rPr lang="en-US" dirty="0"/>
              <a:t>District-wide and school-level policies, regulations, and procedures (“policies”) related to harassment, discipline, and bullying, and related materials specifically, comprehensively, consistently, and appropriately address the District’s obligations under the types of conduct constituting harassment, including examples of harassment based on race, color, national origin, sex, religion, and disability; the impact of harassment on the school climate; and schools’ responsibilities under Federal law relating to harassment; </a:t>
            </a:r>
          </a:p>
          <a:p>
            <a:pPr marL="228573" indent="-228573">
              <a:buFont typeface="+mj-lt"/>
              <a:buAutoNum type="arabicPeriod"/>
            </a:pPr>
            <a:r>
              <a:rPr lang="en-US" dirty="0"/>
              <a:t>a facilitated discussion on the root causes of harassment and the harms resulting from such conduct; </a:t>
            </a:r>
          </a:p>
          <a:p>
            <a:pPr marL="228573" indent="-228573">
              <a:buFont typeface="+mj-lt"/>
              <a:buAutoNum type="arabicPeriod"/>
            </a:pPr>
            <a:r>
              <a:rPr lang="en-US" dirty="0"/>
              <a:t>specific guidance and discussions of steps to take to foster a nondiscriminatory educational environment for all students; </a:t>
            </a:r>
          </a:p>
          <a:p>
            <a:pPr marL="228573" indent="-228573">
              <a:buFont typeface="+mj-lt"/>
              <a:buAutoNum type="arabicPeriod"/>
            </a:pPr>
            <a:r>
              <a:rPr lang="en-US" dirty="0"/>
              <a:t>the use of positive behavioral interventions and supports as part of the District’s prevention and response to bullying and harassment, including, where applicable, the integration of existing school-wide positive behavior practices into bullying and harassment prevention and response; </a:t>
            </a:r>
          </a:p>
          <a:p>
            <a:pPr marL="228573" indent="-228573">
              <a:buFont typeface="+mj-lt"/>
              <a:buAutoNum type="arabicPeriod"/>
            </a:pPr>
            <a:r>
              <a:rPr lang="en-US" dirty="0"/>
              <a:t>a review of the revised policies and procedures relating to nondiscrimination, harassment, and bullying, including reporting and investigation requirements and procedures; </a:t>
            </a:r>
          </a:p>
          <a:p>
            <a:pPr marL="228573" indent="-228573">
              <a:buFont typeface="+mj-lt"/>
              <a:buAutoNum type="arabicPeriod"/>
            </a:pPr>
            <a:r>
              <a:rPr lang="en-US" dirty="0"/>
              <a:t>identification of the District-level and school-level staff available to answer questions or concerns regarding harassment policies and procedures, including the District Nondiscrimination Coordinator and School Nondiscrimination Coordinators. </a:t>
            </a:r>
          </a:p>
        </p:txBody>
      </p:sp>
      <p:sp>
        <p:nvSpPr>
          <p:cNvPr id="4" name="Header Placeholder 3"/>
          <p:cNvSpPr>
            <a:spLocks noGrp="1"/>
          </p:cNvSpPr>
          <p:nvPr>
            <p:ph type="hdr" sz="quarter" idx="10"/>
          </p:nvPr>
        </p:nvSpPr>
        <p:spPr/>
        <p:txBody>
          <a:bodyPr/>
          <a:lstStyle/>
          <a:p>
            <a:r>
              <a:rPr lang="en-US" smtClean="0"/>
              <a:t>Educational Equity Conference</a:t>
            </a:r>
            <a:endParaRPr lang="en-US" dirty="0"/>
          </a:p>
        </p:txBody>
      </p:sp>
      <p:sp>
        <p:nvSpPr>
          <p:cNvPr id="5" name="Date Placeholder 4"/>
          <p:cNvSpPr>
            <a:spLocks noGrp="1"/>
          </p:cNvSpPr>
          <p:nvPr>
            <p:ph type="dt" idx="11"/>
          </p:nvPr>
        </p:nvSpPr>
        <p:spPr/>
        <p:txBody>
          <a:bodyPr/>
          <a:lstStyle/>
          <a:p>
            <a:r>
              <a:rPr lang="en-US" smtClean="0"/>
              <a:t>5/5/2012</a:t>
            </a:r>
            <a:endParaRPr lang="en-US" dirty="0"/>
          </a:p>
        </p:txBody>
      </p:sp>
      <p:sp>
        <p:nvSpPr>
          <p:cNvPr id="6" name="Footer Placeholder 5"/>
          <p:cNvSpPr>
            <a:spLocks noGrp="1"/>
          </p:cNvSpPr>
          <p:nvPr>
            <p:ph type="ftr" sz="quarter" idx="12"/>
          </p:nvPr>
        </p:nvSpPr>
        <p:spPr/>
        <p:txBody>
          <a:bodyPr/>
          <a:lstStyle/>
          <a:p>
            <a:r>
              <a:rPr lang="en-US" smtClean="0"/>
              <a:t>Great Lakes Equity Center May 2012</a:t>
            </a:r>
            <a:endParaRPr lang="en-US" dirty="0"/>
          </a:p>
        </p:txBody>
      </p:sp>
      <p:sp>
        <p:nvSpPr>
          <p:cNvPr id="7" name="Slide Number Placeholder 6"/>
          <p:cNvSpPr>
            <a:spLocks noGrp="1"/>
          </p:cNvSpPr>
          <p:nvPr>
            <p:ph type="sldNum" sz="quarter" idx="13"/>
          </p:nvPr>
        </p:nvSpPr>
        <p:spPr/>
        <p:txBody>
          <a:bodyPr/>
          <a:lstStyle/>
          <a:p>
            <a:fld id="{066F6790-CEEB-49BB-911D-205E7AD4F3AD}" type="slidenum">
              <a:rPr lang="en-US" smtClean="0"/>
              <a:pPr/>
              <a:t>2</a:t>
            </a:fld>
            <a:endParaRPr lang="en-US" dirty="0"/>
          </a:p>
        </p:txBody>
      </p:sp>
    </p:spTree>
    <p:extLst>
      <p:ext uri="{BB962C8B-B14F-4D97-AF65-F5344CB8AC3E}">
        <p14:creationId xmlns:p14="http://schemas.microsoft.com/office/powerpoint/2010/main" val="829839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6A35C-9610-4AD8-ABF5-1FFC7CF8CF2C}" type="slidenum">
              <a:rPr lang="en-US" smtClean="0">
                <a:solidFill>
                  <a:prstClr val="black"/>
                </a:solidFill>
              </a:rPr>
              <a:pPr/>
              <a:t>22</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8/11/2011</a:t>
            </a:r>
            <a:endParaRPr lang="en-US">
              <a:solidFill>
                <a:prstClr val="black"/>
              </a:solidFill>
            </a:endParaRPr>
          </a:p>
        </p:txBody>
      </p:sp>
    </p:spTree>
    <p:extLst>
      <p:ext uri="{BB962C8B-B14F-4D97-AF65-F5344CB8AC3E}">
        <p14:creationId xmlns:p14="http://schemas.microsoft.com/office/powerpoint/2010/main" val="7029172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6A35C-9610-4AD8-ABF5-1FFC7CF8CF2C}" type="slidenum">
              <a:rPr lang="en-US" smtClean="0">
                <a:solidFill>
                  <a:prstClr val="black"/>
                </a:solidFill>
              </a:rPr>
              <a:pPr/>
              <a:t>23</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8/11/2011</a:t>
            </a:r>
            <a:endParaRPr lang="en-US">
              <a:solidFill>
                <a:prstClr val="black"/>
              </a:solidFill>
            </a:endParaRPr>
          </a:p>
        </p:txBody>
      </p:sp>
    </p:spTree>
    <p:extLst>
      <p:ext uri="{BB962C8B-B14F-4D97-AF65-F5344CB8AC3E}">
        <p14:creationId xmlns:p14="http://schemas.microsoft.com/office/powerpoint/2010/main" val="702917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6A35C-9610-4AD8-ABF5-1FFC7CF8CF2C}" type="slidenum">
              <a:rPr lang="en-US" smtClean="0">
                <a:solidFill>
                  <a:prstClr val="black"/>
                </a:solidFill>
              </a:rPr>
              <a:pPr/>
              <a:t>24</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8/11/2011</a:t>
            </a:r>
            <a:endParaRPr lang="en-US">
              <a:solidFill>
                <a:prstClr val="black"/>
              </a:solidFill>
            </a:endParaRPr>
          </a:p>
        </p:txBody>
      </p:sp>
    </p:spTree>
    <p:extLst>
      <p:ext uri="{BB962C8B-B14F-4D97-AF65-F5344CB8AC3E}">
        <p14:creationId xmlns:p14="http://schemas.microsoft.com/office/powerpoint/2010/main" val="702917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36A35C-9610-4AD8-ABF5-1FFC7CF8CF2C}" type="slidenum">
              <a:rPr lang="en-US" smtClean="0">
                <a:solidFill>
                  <a:prstClr val="black"/>
                </a:solidFill>
              </a:rPr>
              <a:pPr/>
              <a:t>25</a:t>
            </a:fld>
            <a:endParaRPr lang="en-US">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8/11/2011</a:t>
            </a:r>
            <a:endParaRPr lang="en-US">
              <a:solidFill>
                <a:prstClr val="black"/>
              </a:solidFill>
            </a:endParaRPr>
          </a:p>
        </p:txBody>
      </p:sp>
    </p:spTree>
    <p:extLst>
      <p:ext uri="{BB962C8B-B14F-4D97-AF65-F5344CB8AC3E}">
        <p14:creationId xmlns:p14="http://schemas.microsoft.com/office/powerpoint/2010/main" val="702917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dirty="0" smtClean="0">
                <a:solidFill>
                  <a:schemeClr val="tx1"/>
                </a:solidFill>
              </a:rPr>
              <a:t>Video clips, http://groundspark.org/our-films-and-campaigns/lets-get-real/lgr_clips </a:t>
            </a:r>
          </a:p>
          <a:p>
            <a:pPr defTabSz="914295">
              <a:defRPr/>
            </a:pPr>
            <a:endParaRPr lang="en-US" dirty="0"/>
          </a:p>
        </p:txBody>
      </p:sp>
      <p:sp>
        <p:nvSpPr>
          <p:cNvPr id="4" name="Header Placeholder 3"/>
          <p:cNvSpPr>
            <a:spLocks noGrp="1"/>
          </p:cNvSpPr>
          <p:nvPr>
            <p:ph type="hdr" sz="quarter" idx="10"/>
          </p:nvPr>
        </p:nvSpPr>
        <p:spPr/>
        <p:txBody>
          <a:bodyPr/>
          <a:lstStyle/>
          <a:p>
            <a:r>
              <a:rPr lang="en-US" smtClean="0"/>
              <a:t>EquiLearn Focus Session One</a:t>
            </a:r>
          </a:p>
          <a:p>
            <a:r>
              <a:rPr lang="en-US" smtClean="0"/>
              <a:t>Bullying and Harassment</a:t>
            </a:r>
            <a:endParaRPr lang="en-US" dirty="0"/>
          </a:p>
        </p:txBody>
      </p:sp>
      <p:sp>
        <p:nvSpPr>
          <p:cNvPr id="5" name="Date Placeholder 4"/>
          <p:cNvSpPr>
            <a:spLocks noGrp="1"/>
          </p:cNvSpPr>
          <p:nvPr>
            <p:ph type="dt" idx="11"/>
          </p:nvPr>
        </p:nvSpPr>
        <p:spPr/>
        <p:txBody>
          <a:bodyPr/>
          <a:lstStyle/>
          <a:p>
            <a:r>
              <a:rPr lang="en-US" smtClean="0"/>
              <a:t>5/24/13</a:t>
            </a:r>
            <a:endParaRPr lang="en-US" dirty="0"/>
          </a:p>
        </p:txBody>
      </p:sp>
      <p:sp>
        <p:nvSpPr>
          <p:cNvPr id="6" name="Footer Placeholder 5"/>
          <p:cNvSpPr>
            <a:spLocks noGrp="1"/>
          </p:cNvSpPr>
          <p:nvPr>
            <p:ph type="ftr" sz="quarter" idx="12"/>
          </p:nvPr>
        </p:nvSpPr>
        <p:spPr/>
        <p:txBody>
          <a:bodyPr/>
          <a:lstStyle/>
          <a:p>
            <a:r>
              <a:rPr lang="en-US" smtClean="0"/>
              <a:t>Great Lakes Equity Center May 2013</a:t>
            </a:r>
            <a:endParaRPr lang="en-US" dirty="0"/>
          </a:p>
        </p:txBody>
      </p:sp>
      <p:sp>
        <p:nvSpPr>
          <p:cNvPr id="7" name="Slide Number Placeholder 6"/>
          <p:cNvSpPr>
            <a:spLocks noGrp="1"/>
          </p:cNvSpPr>
          <p:nvPr>
            <p:ph type="sldNum" sz="quarter" idx="13"/>
          </p:nvPr>
        </p:nvSpPr>
        <p:spPr/>
        <p:txBody>
          <a:bodyPr/>
          <a:lstStyle/>
          <a:p>
            <a:fld id="{066F6790-CEEB-49BB-911D-205E7AD4F3AD}" type="slidenum">
              <a:rPr lang="en-US" smtClean="0"/>
              <a:pPr/>
              <a:t>28</a:t>
            </a:fld>
            <a:endParaRPr lang="en-US" dirty="0"/>
          </a:p>
        </p:txBody>
      </p:sp>
    </p:spTree>
    <p:extLst>
      <p:ext uri="{BB962C8B-B14F-4D97-AF65-F5344CB8AC3E}">
        <p14:creationId xmlns:p14="http://schemas.microsoft.com/office/powerpoint/2010/main" val="1584326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dirty="0" smtClean="0">
                <a:solidFill>
                  <a:schemeClr val="tx1"/>
                </a:solidFill>
              </a:rPr>
              <a:t>Video clips, http://groundspark.org/our-films-and-campaigns/lets-get-real/lgr_clips </a:t>
            </a:r>
          </a:p>
          <a:p>
            <a:pPr defTabSz="914295">
              <a:defRPr/>
            </a:pPr>
            <a:endParaRPr lang="en-US" dirty="0"/>
          </a:p>
        </p:txBody>
      </p:sp>
      <p:sp>
        <p:nvSpPr>
          <p:cNvPr id="4" name="Header Placeholder 3"/>
          <p:cNvSpPr>
            <a:spLocks noGrp="1"/>
          </p:cNvSpPr>
          <p:nvPr>
            <p:ph type="hdr" sz="quarter" idx="10"/>
          </p:nvPr>
        </p:nvSpPr>
        <p:spPr/>
        <p:txBody>
          <a:bodyPr/>
          <a:lstStyle/>
          <a:p>
            <a:r>
              <a:rPr lang="en-US" smtClean="0"/>
              <a:t>EquiLearn Focus Session One</a:t>
            </a:r>
          </a:p>
          <a:p>
            <a:r>
              <a:rPr lang="en-US" smtClean="0"/>
              <a:t>Bullying and Harassment</a:t>
            </a:r>
            <a:endParaRPr lang="en-US" dirty="0"/>
          </a:p>
        </p:txBody>
      </p:sp>
      <p:sp>
        <p:nvSpPr>
          <p:cNvPr id="5" name="Date Placeholder 4"/>
          <p:cNvSpPr>
            <a:spLocks noGrp="1"/>
          </p:cNvSpPr>
          <p:nvPr>
            <p:ph type="dt" idx="11"/>
          </p:nvPr>
        </p:nvSpPr>
        <p:spPr/>
        <p:txBody>
          <a:bodyPr/>
          <a:lstStyle/>
          <a:p>
            <a:r>
              <a:rPr lang="en-US" smtClean="0"/>
              <a:t>5/24/13</a:t>
            </a:r>
            <a:endParaRPr lang="en-US" dirty="0"/>
          </a:p>
        </p:txBody>
      </p:sp>
      <p:sp>
        <p:nvSpPr>
          <p:cNvPr id="6" name="Footer Placeholder 5"/>
          <p:cNvSpPr>
            <a:spLocks noGrp="1"/>
          </p:cNvSpPr>
          <p:nvPr>
            <p:ph type="ftr" sz="quarter" idx="12"/>
          </p:nvPr>
        </p:nvSpPr>
        <p:spPr/>
        <p:txBody>
          <a:bodyPr/>
          <a:lstStyle/>
          <a:p>
            <a:r>
              <a:rPr lang="en-US" smtClean="0"/>
              <a:t>Great Lakes Equity Center May 2013</a:t>
            </a:r>
            <a:endParaRPr lang="en-US" dirty="0"/>
          </a:p>
        </p:txBody>
      </p:sp>
      <p:sp>
        <p:nvSpPr>
          <p:cNvPr id="7" name="Slide Number Placeholder 6"/>
          <p:cNvSpPr>
            <a:spLocks noGrp="1"/>
          </p:cNvSpPr>
          <p:nvPr>
            <p:ph type="sldNum" sz="quarter" idx="13"/>
          </p:nvPr>
        </p:nvSpPr>
        <p:spPr/>
        <p:txBody>
          <a:bodyPr/>
          <a:lstStyle/>
          <a:p>
            <a:fld id="{066F6790-CEEB-49BB-911D-205E7AD4F3AD}" type="slidenum">
              <a:rPr lang="en-US" smtClean="0"/>
              <a:pPr/>
              <a:t>29</a:t>
            </a:fld>
            <a:endParaRPr lang="en-US" dirty="0"/>
          </a:p>
        </p:txBody>
      </p:sp>
    </p:spTree>
    <p:extLst>
      <p:ext uri="{BB962C8B-B14F-4D97-AF65-F5344CB8AC3E}">
        <p14:creationId xmlns:p14="http://schemas.microsoft.com/office/powerpoint/2010/main" val="1584326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EquiLearn Focus Session One</a:t>
            </a:r>
          </a:p>
          <a:p>
            <a:r>
              <a:rPr lang="en-US" smtClean="0"/>
              <a:t>Bullying and Harassment</a:t>
            </a:r>
            <a:endParaRPr lang="en-US" dirty="0"/>
          </a:p>
        </p:txBody>
      </p:sp>
      <p:sp>
        <p:nvSpPr>
          <p:cNvPr id="5" name="Date Placeholder 4"/>
          <p:cNvSpPr>
            <a:spLocks noGrp="1"/>
          </p:cNvSpPr>
          <p:nvPr>
            <p:ph type="dt" idx="11"/>
          </p:nvPr>
        </p:nvSpPr>
        <p:spPr/>
        <p:txBody>
          <a:bodyPr/>
          <a:lstStyle/>
          <a:p>
            <a:r>
              <a:rPr lang="en-US" smtClean="0"/>
              <a:t>5/24/13</a:t>
            </a:r>
            <a:endParaRPr lang="en-US" dirty="0"/>
          </a:p>
        </p:txBody>
      </p:sp>
      <p:sp>
        <p:nvSpPr>
          <p:cNvPr id="6" name="Footer Placeholder 5"/>
          <p:cNvSpPr>
            <a:spLocks noGrp="1"/>
          </p:cNvSpPr>
          <p:nvPr>
            <p:ph type="ftr" sz="quarter" idx="12"/>
          </p:nvPr>
        </p:nvSpPr>
        <p:spPr/>
        <p:txBody>
          <a:bodyPr/>
          <a:lstStyle/>
          <a:p>
            <a:r>
              <a:rPr lang="en-US" smtClean="0"/>
              <a:t>Great Lakes Equity Center May 2013</a:t>
            </a:r>
            <a:endParaRPr lang="en-US" dirty="0"/>
          </a:p>
        </p:txBody>
      </p:sp>
      <p:sp>
        <p:nvSpPr>
          <p:cNvPr id="7" name="Slide Number Placeholder 6"/>
          <p:cNvSpPr>
            <a:spLocks noGrp="1"/>
          </p:cNvSpPr>
          <p:nvPr>
            <p:ph type="sldNum" sz="quarter" idx="13"/>
          </p:nvPr>
        </p:nvSpPr>
        <p:spPr/>
        <p:txBody>
          <a:bodyPr/>
          <a:lstStyle/>
          <a:p>
            <a:fld id="{066F6790-CEEB-49BB-911D-205E7AD4F3AD}" type="slidenum">
              <a:rPr lang="en-US" smtClean="0"/>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95">
              <a:defRPr/>
            </a:pPr>
            <a:r>
              <a:rPr lang="en-US" sz="1800" dirty="0">
                <a:solidFill>
                  <a:srgbClr val="000000"/>
                </a:solidFill>
                <a:latin typeface="Times New Roman"/>
                <a:hlinkClick r:id="rId3"/>
              </a:rPr>
              <a:t>http://groundspark.org/movies/letsgetreal/jasperpushed_dsl.wmv</a:t>
            </a:r>
            <a:endParaRPr lang="en-US" sz="1800" dirty="0">
              <a:solidFill>
                <a:srgbClr val="000000"/>
              </a:solidFill>
              <a:latin typeface="Times New Roman"/>
            </a:endParaRPr>
          </a:p>
          <a:p>
            <a:endParaRPr lang="en-US" dirty="0" smtClean="0"/>
          </a:p>
          <a:p>
            <a:r>
              <a:rPr lang="en-US" dirty="0" smtClean="0"/>
              <a:t>Show video clip</a:t>
            </a:r>
          </a:p>
          <a:p>
            <a:r>
              <a:rPr lang="en-US" dirty="0" smtClean="0"/>
              <a:t>To</a:t>
            </a:r>
            <a:r>
              <a:rPr lang="en-US" baseline="0" dirty="0" smtClean="0"/>
              <a:t> get started, we’d like to take a quick peek at a bullying example. While watching please think about what actions you would take to address this example. </a:t>
            </a:r>
          </a:p>
          <a:p>
            <a:endParaRPr lang="en-US" baseline="0" dirty="0" smtClean="0"/>
          </a:p>
          <a:p>
            <a:r>
              <a:rPr lang="en-US" baseline="0" dirty="0" smtClean="0"/>
              <a:t>Ask for participants to share.</a:t>
            </a:r>
            <a:endParaRPr lang="en-US" dirty="0"/>
          </a:p>
        </p:txBody>
      </p:sp>
      <p:sp>
        <p:nvSpPr>
          <p:cNvPr id="4" name="Header Placeholder 3"/>
          <p:cNvSpPr>
            <a:spLocks noGrp="1"/>
          </p:cNvSpPr>
          <p:nvPr>
            <p:ph type="hdr" sz="quarter" idx="10"/>
          </p:nvPr>
        </p:nvSpPr>
        <p:spPr/>
        <p:txBody>
          <a:bodyPr/>
          <a:lstStyle/>
          <a:p>
            <a:r>
              <a:rPr lang="en-US" smtClean="0"/>
              <a:t>EquiLearn Focus Session One</a:t>
            </a:r>
          </a:p>
          <a:p>
            <a:r>
              <a:rPr lang="en-US" smtClean="0"/>
              <a:t>Bullying and Harassment</a:t>
            </a:r>
            <a:endParaRPr lang="en-US" dirty="0"/>
          </a:p>
        </p:txBody>
      </p:sp>
      <p:sp>
        <p:nvSpPr>
          <p:cNvPr id="5" name="Date Placeholder 4"/>
          <p:cNvSpPr>
            <a:spLocks noGrp="1"/>
          </p:cNvSpPr>
          <p:nvPr>
            <p:ph type="dt" idx="11"/>
          </p:nvPr>
        </p:nvSpPr>
        <p:spPr/>
        <p:txBody>
          <a:bodyPr/>
          <a:lstStyle/>
          <a:p>
            <a:r>
              <a:rPr lang="en-US" smtClean="0"/>
              <a:t>5/24/13</a:t>
            </a:r>
            <a:endParaRPr lang="en-US" dirty="0"/>
          </a:p>
        </p:txBody>
      </p:sp>
      <p:sp>
        <p:nvSpPr>
          <p:cNvPr id="6" name="Footer Placeholder 5"/>
          <p:cNvSpPr>
            <a:spLocks noGrp="1"/>
          </p:cNvSpPr>
          <p:nvPr>
            <p:ph type="ftr" sz="quarter" idx="12"/>
          </p:nvPr>
        </p:nvSpPr>
        <p:spPr/>
        <p:txBody>
          <a:bodyPr/>
          <a:lstStyle/>
          <a:p>
            <a:r>
              <a:rPr lang="en-US" smtClean="0"/>
              <a:t>Great Lakes Equity Center May 2013</a:t>
            </a:r>
            <a:endParaRPr lang="en-US" dirty="0"/>
          </a:p>
        </p:txBody>
      </p:sp>
      <p:sp>
        <p:nvSpPr>
          <p:cNvPr id="7" name="Slide Number Placeholder 6"/>
          <p:cNvSpPr>
            <a:spLocks noGrp="1"/>
          </p:cNvSpPr>
          <p:nvPr>
            <p:ph type="sldNum" sz="quarter" idx="13"/>
          </p:nvPr>
        </p:nvSpPr>
        <p:spPr/>
        <p:txBody>
          <a:bodyPr/>
          <a:lstStyle/>
          <a:p>
            <a:fld id="{066F6790-CEEB-49BB-911D-205E7AD4F3AD}" type="slidenum">
              <a:rPr lang="en-US" smtClean="0"/>
              <a:pPr/>
              <a:t>3</a:t>
            </a:fld>
            <a:endParaRPr lang="en-US" dirty="0"/>
          </a:p>
        </p:txBody>
      </p:sp>
    </p:spTree>
    <p:extLst>
      <p:ext uri="{BB962C8B-B14F-4D97-AF65-F5344CB8AC3E}">
        <p14:creationId xmlns:p14="http://schemas.microsoft.com/office/powerpoint/2010/main" val="255433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Group</a:t>
            </a:r>
            <a:r>
              <a:rPr lang="en-US" baseline="0" dirty="0" smtClean="0"/>
              <a:t> Activity:</a:t>
            </a:r>
          </a:p>
          <a:p>
            <a:r>
              <a:rPr lang="en-US" baseline="0" dirty="0" smtClean="0"/>
              <a:t>Count 1’s and 2’s</a:t>
            </a:r>
            <a:endParaRPr lang="en-US" dirty="0" smtClean="0"/>
          </a:p>
          <a:p>
            <a:pPr marL="228573" indent="-228573">
              <a:buFont typeface="+mj-lt"/>
              <a:buAutoNum type="arabicPeriod"/>
            </a:pPr>
            <a:endParaRPr lang="en-US" dirty="0" smtClean="0"/>
          </a:p>
          <a:p>
            <a:pPr marL="228573" indent="-228573">
              <a:buFont typeface="+mj-lt"/>
              <a:buAutoNum type="arabicPeriod"/>
            </a:pPr>
            <a:r>
              <a:rPr lang="en-US" dirty="0" smtClean="0"/>
              <a:t>F</a:t>
            </a:r>
          </a:p>
          <a:p>
            <a:pPr marL="228573" indent="-228573">
              <a:buFont typeface="+mj-lt"/>
              <a:buAutoNum type="arabicPeriod"/>
            </a:pPr>
            <a:r>
              <a:rPr lang="en-US" dirty="0" smtClean="0"/>
              <a:t>T</a:t>
            </a:r>
          </a:p>
          <a:p>
            <a:pPr marL="228573" indent="-228573">
              <a:buFont typeface="+mj-lt"/>
              <a:buAutoNum type="arabicPeriod"/>
            </a:pPr>
            <a:r>
              <a:rPr lang="en-US" dirty="0" smtClean="0"/>
              <a:t>T</a:t>
            </a:r>
          </a:p>
          <a:p>
            <a:pPr marL="228573" indent="-228573">
              <a:buFont typeface="+mj-lt"/>
              <a:buAutoNum type="arabicPeriod"/>
            </a:pPr>
            <a:r>
              <a:rPr lang="en-US" dirty="0" smtClean="0"/>
              <a:t>F</a:t>
            </a:r>
          </a:p>
          <a:p>
            <a:pPr marL="228573" indent="-228573">
              <a:buFont typeface="+mj-lt"/>
              <a:buAutoNum type="arabicPeriod"/>
            </a:pPr>
            <a:r>
              <a:rPr lang="en-US" dirty="0" smtClean="0"/>
              <a:t>T</a:t>
            </a:r>
          </a:p>
          <a:p>
            <a:pPr marL="228573" indent="-228573">
              <a:buFont typeface="+mj-lt"/>
              <a:buAutoNum type="arabicPeriod"/>
            </a:pPr>
            <a:r>
              <a:rPr lang="en-US" dirty="0" smtClean="0"/>
              <a:t>T</a:t>
            </a:r>
          </a:p>
          <a:p>
            <a:pPr marL="228573" indent="-228573">
              <a:buFont typeface="+mj-lt"/>
              <a:buAutoNum type="arabicPeriod"/>
            </a:pPr>
            <a:r>
              <a:rPr lang="en-US" dirty="0" smtClean="0"/>
              <a:t>T</a:t>
            </a:r>
          </a:p>
          <a:p>
            <a:pPr marL="228573" indent="-228573">
              <a:buFont typeface="+mj-lt"/>
              <a:buAutoNum type="arabicPeriod"/>
            </a:pPr>
            <a:r>
              <a:rPr lang="en-US" dirty="0" smtClean="0"/>
              <a:t>F</a:t>
            </a:r>
          </a:p>
          <a:p>
            <a:endParaRPr lang="en-US" dirty="0" smtClean="0"/>
          </a:p>
          <a:p>
            <a:r>
              <a:rPr lang="en-US" dirty="0" smtClean="0"/>
              <a:t>Institutional racism,</a:t>
            </a:r>
            <a:r>
              <a:rPr lang="en-US" baseline="0" dirty="0" smtClean="0"/>
              <a:t> l</a:t>
            </a:r>
            <a:r>
              <a:rPr lang="en-US" dirty="0" smtClean="0"/>
              <a:t>ack of awareness and unclear expectations,</a:t>
            </a:r>
            <a:r>
              <a:rPr lang="en-US" baseline="0" dirty="0" smtClean="0"/>
              <a:t> and p</a:t>
            </a:r>
            <a:r>
              <a:rPr lang="en-US" dirty="0" smtClean="0"/>
              <a:t>oor race relations are </a:t>
            </a:r>
          </a:p>
          <a:p>
            <a:r>
              <a:rPr lang="en-US" dirty="0" smtClean="0"/>
              <a:t>contributors to </a:t>
            </a:r>
            <a:r>
              <a:rPr lang="en-US" baseline="0" dirty="0" smtClean="0"/>
              <a:t> </a:t>
            </a:r>
            <a:r>
              <a:rPr lang="en-US" dirty="0" smtClean="0"/>
              <a:t>Racial Harassment</a:t>
            </a:r>
          </a:p>
          <a:p>
            <a:endParaRPr lang="en-US" dirty="0" smtClean="0"/>
          </a:p>
          <a:p>
            <a:r>
              <a:rPr lang="en-US" dirty="0" smtClean="0"/>
              <a:t>A school must do something about harassment that it knows about or reasonably should know about.  If harassment is reported, or if it is widespread or well-known to students and staff, the school has to respond.  A school is required investigate the harassment in a prompt, thorough, and fair way.  If a school determines that sexual harassment has occurred, it must take effective steps to end the harassment and prevent it from happening again. </a:t>
            </a: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EquiLearn Focus Session One</a:t>
            </a:r>
          </a:p>
          <a:p>
            <a:r>
              <a:rPr lang="en-US" smtClean="0">
                <a:solidFill>
                  <a:prstClr val="black"/>
                </a:solidFill>
              </a:rPr>
              <a:t>Bullying and Harassment</a:t>
            </a:r>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5/24/13</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Great Lakes Equity Center May 2013</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066F6790-CEEB-49BB-911D-205E7AD4F3AD}"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p:txBody>
      </p:sp>
      <p:sp>
        <p:nvSpPr>
          <p:cNvPr id="4" name="Header Placeholder 3"/>
          <p:cNvSpPr>
            <a:spLocks noGrp="1"/>
          </p:cNvSpPr>
          <p:nvPr>
            <p:ph type="hdr" sz="quarter" idx="10"/>
          </p:nvPr>
        </p:nvSpPr>
        <p:spPr/>
        <p:txBody>
          <a:bodyPr/>
          <a:lstStyle/>
          <a:p>
            <a:r>
              <a:rPr lang="en-US" smtClean="0"/>
              <a:t>Educational Equity Conference</a:t>
            </a:r>
            <a:endParaRPr lang="en-US" dirty="0"/>
          </a:p>
        </p:txBody>
      </p:sp>
      <p:sp>
        <p:nvSpPr>
          <p:cNvPr id="5" name="Date Placeholder 4"/>
          <p:cNvSpPr>
            <a:spLocks noGrp="1"/>
          </p:cNvSpPr>
          <p:nvPr>
            <p:ph type="dt" idx="11"/>
          </p:nvPr>
        </p:nvSpPr>
        <p:spPr/>
        <p:txBody>
          <a:bodyPr/>
          <a:lstStyle/>
          <a:p>
            <a:r>
              <a:rPr lang="en-US" smtClean="0"/>
              <a:t>5/5/2012</a:t>
            </a:r>
            <a:endParaRPr lang="en-US" dirty="0"/>
          </a:p>
        </p:txBody>
      </p:sp>
      <p:sp>
        <p:nvSpPr>
          <p:cNvPr id="6" name="Footer Placeholder 5"/>
          <p:cNvSpPr>
            <a:spLocks noGrp="1"/>
          </p:cNvSpPr>
          <p:nvPr>
            <p:ph type="ftr" sz="quarter" idx="12"/>
          </p:nvPr>
        </p:nvSpPr>
        <p:spPr/>
        <p:txBody>
          <a:bodyPr/>
          <a:lstStyle/>
          <a:p>
            <a:r>
              <a:rPr lang="en-US" smtClean="0"/>
              <a:t>Great Lakes Equity Center May 2012</a:t>
            </a:r>
            <a:endParaRPr lang="en-US" dirty="0"/>
          </a:p>
        </p:txBody>
      </p:sp>
      <p:sp>
        <p:nvSpPr>
          <p:cNvPr id="7" name="Slide Number Placeholder 6"/>
          <p:cNvSpPr>
            <a:spLocks noGrp="1"/>
          </p:cNvSpPr>
          <p:nvPr>
            <p:ph type="sldNum" sz="quarter" idx="13"/>
          </p:nvPr>
        </p:nvSpPr>
        <p:spPr/>
        <p:txBody>
          <a:bodyPr/>
          <a:lstStyle/>
          <a:p>
            <a:fld id="{066F6790-CEEB-49BB-911D-205E7AD4F3A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Direct - Direct bullying is aggressive behavior(s) that are directly communicated to a targeted child (e.g., pushing, verbal taunting, mean text messages),or </a:t>
            </a:r>
          </a:p>
          <a:p>
            <a:r>
              <a:rPr lang="en-US" sz="1000" dirty="0"/>
              <a:t>Indirect - Indirect bullying is aggressive behavior(s) that are not directly communicated to the targeted child (e.g., spreading false rumors)</a:t>
            </a:r>
          </a:p>
          <a:p>
            <a:endParaRPr lang="en-US" sz="1000" dirty="0"/>
          </a:p>
          <a:p>
            <a:r>
              <a:rPr lang="en-US" sz="1000" dirty="0"/>
              <a:t>Verbal - name-calling, graffiti, verbal threats; taunting, teasing, name calling, and threatening; Bullying exists in many forms</a:t>
            </a:r>
          </a:p>
          <a:p>
            <a:r>
              <a:rPr lang="en-US" sz="1000" dirty="0"/>
              <a:t>Physical - Use of physical force, such as hitting, kicking, using threatening gestures, shoving; </a:t>
            </a:r>
            <a:r>
              <a:rPr lang="en-US" sz="1000" dirty="0">
                <a:solidFill>
                  <a:srgbClr val="000000"/>
                </a:solidFill>
                <a:latin typeface="Times New Roman"/>
              </a:rPr>
              <a:t>Physical bullying: hitting, tripping, kicking, spitting, and pushing;</a:t>
            </a:r>
          </a:p>
          <a:p>
            <a:endParaRPr lang="en-US" sz="1000" dirty="0"/>
          </a:p>
          <a:p>
            <a:r>
              <a:rPr lang="en-US" sz="1000" dirty="0"/>
              <a:t>Relational - Behaviors designed to harm the reputation and relationships of a targeted child, such as rumor-spreading, posting embarrassing images online, social isolation of peers; </a:t>
            </a:r>
            <a:r>
              <a:rPr lang="en-US" sz="1000" dirty="0">
                <a:solidFill>
                  <a:srgbClr val="000000"/>
                </a:solidFill>
                <a:latin typeface="Times New Roman"/>
              </a:rPr>
              <a:t>spreading rumors, manipulating social relationships, demanding money or property, or intimidation</a:t>
            </a:r>
            <a:endParaRPr lang="en-US" sz="1000" dirty="0"/>
          </a:p>
          <a:p>
            <a:r>
              <a:rPr lang="en-US" sz="1000" dirty="0"/>
              <a:t>Property – Theft or destruction of a child’s property</a:t>
            </a:r>
          </a:p>
          <a:p>
            <a:r>
              <a:rPr lang="en-US" sz="1000" dirty="0"/>
              <a:t>Cyber – electronic; electronic acts including use of texting, social media websites such as Facebook or YouTube, and email to humiliate targets.</a:t>
            </a:r>
          </a:p>
          <a:p>
            <a:endParaRPr lang="en-US" sz="1000" dirty="0"/>
          </a:p>
          <a:p>
            <a:endParaRPr lang="en-US" sz="1000" dirty="0"/>
          </a:p>
          <a:p>
            <a:r>
              <a:rPr lang="en-US" sz="1000" dirty="0"/>
              <a:t>There are differences between </a:t>
            </a:r>
            <a:r>
              <a:rPr lang="en-US" sz="1000" dirty="0" err="1"/>
              <a:t>cyberbullying</a:t>
            </a:r>
            <a:r>
              <a:rPr lang="en-US" sz="1000" dirty="0"/>
              <a:t> and other “traditional” forms of bullying:</a:t>
            </a:r>
          </a:p>
          <a:p>
            <a:r>
              <a:rPr lang="en-US" sz="1000" dirty="0"/>
              <a:t>–Difficulty of determining what constitutes repetition and power imbalance online</a:t>
            </a:r>
          </a:p>
          <a:p>
            <a:r>
              <a:rPr lang="en-US" sz="1000" dirty="0"/>
              <a:t>–Frequency</a:t>
            </a:r>
          </a:p>
          <a:p>
            <a:r>
              <a:rPr lang="en-US" sz="1000" dirty="0"/>
              <a:t>–</a:t>
            </a:r>
            <a:r>
              <a:rPr lang="en-US" sz="1000" dirty="0" err="1"/>
              <a:t>Disinhibition</a:t>
            </a:r>
            <a:endParaRPr lang="en-US" sz="1000" dirty="0"/>
          </a:p>
          <a:p>
            <a:r>
              <a:rPr lang="en-US" sz="1000" dirty="0"/>
              <a:t>–Accessibility</a:t>
            </a:r>
          </a:p>
          <a:p>
            <a:endParaRPr lang="en-US" sz="1000" dirty="0"/>
          </a:p>
          <a:p>
            <a:pPr marR="23007"/>
            <a:r>
              <a:rPr lang="en-US" sz="1000" b="1" dirty="0">
                <a:solidFill>
                  <a:srgbClr val="515B61"/>
                </a:solidFill>
                <a:latin typeface="Arial"/>
              </a:rPr>
              <a:t>The Many Roles Children &amp; Youth Play in Bullying</a:t>
            </a:r>
            <a:endParaRPr lang="en-US" sz="1000" dirty="0">
              <a:solidFill>
                <a:srgbClr val="515B61"/>
              </a:solidFill>
              <a:latin typeface="Arial"/>
            </a:endParaRPr>
          </a:p>
          <a:p>
            <a:pPr lvl="1"/>
            <a:r>
              <a:rPr lang="en-US" sz="1000" dirty="0">
                <a:solidFill>
                  <a:srgbClr val="000000"/>
                </a:solidFill>
                <a:latin typeface="Arial"/>
              </a:rPr>
              <a:t>Bullying is best understood as a group phenomenon, in which children and youth may play a variety of roles, including those who:</a:t>
            </a:r>
          </a:p>
          <a:p>
            <a:pPr marL="628578" lvl="1" indent="-171431">
              <a:buFont typeface="Arial" pitchFamily="34" charset="0"/>
              <a:buChar char="•"/>
            </a:pPr>
            <a:r>
              <a:rPr lang="en-US" sz="1000" dirty="0">
                <a:solidFill>
                  <a:srgbClr val="000000"/>
                </a:solidFill>
                <a:latin typeface="Arial"/>
              </a:rPr>
              <a:t>Initiate the bullying</a:t>
            </a:r>
          </a:p>
          <a:p>
            <a:pPr marL="628578" lvl="1" indent="-171431">
              <a:buFont typeface="Arial" pitchFamily="34" charset="0"/>
              <a:buChar char="•"/>
            </a:pPr>
            <a:r>
              <a:rPr lang="en-US" sz="1000" dirty="0">
                <a:solidFill>
                  <a:srgbClr val="000000"/>
                </a:solidFill>
                <a:latin typeface="Arial"/>
              </a:rPr>
              <a:t>Join in the bullying</a:t>
            </a:r>
          </a:p>
          <a:p>
            <a:pPr marL="628578" lvl="1" indent="-171431">
              <a:buFont typeface="Arial" pitchFamily="34" charset="0"/>
              <a:buChar char="•"/>
            </a:pPr>
            <a:r>
              <a:rPr lang="en-US" sz="1000" dirty="0">
                <a:solidFill>
                  <a:srgbClr val="000000"/>
                </a:solidFill>
                <a:latin typeface="Arial"/>
              </a:rPr>
              <a:t>Support/appreciate the bullying but don’t join in</a:t>
            </a:r>
          </a:p>
          <a:p>
            <a:pPr marL="628578" lvl="1" indent="-171431">
              <a:buFont typeface="Arial" pitchFamily="34" charset="0"/>
              <a:buChar char="•"/>
            </a:pPr>
            <a:r>
              <a:rPr lang="en-US" sz="1000" dirty="0">
                <a:solidFill>
                  <a:srgbClr val="000000"/>
                </a:solidFill>
                <a:latin typeface="Arial"/>
              </a:rPr>
              <a:t>Observe the bullying but are disengaged</a:t>
            </a:r>
          </a:p>
          <a:p>
            <a:pPr marL="628578" lvl="1" indent="-171431">
              <a:buFont typeface="Arial" pitchFamily="34" charset="0"/>
              <a:buChar char="•"/>
            </a:pPr>
            <a:r>
              <a:rPr lang="en-US" sz="1000" dirty="0">
                <a:solidFill>
                  <a:srgbClr val="000000"/>
                </a:solidFill>
                <a:latin typeface="Arial"/>
              </a:rPr>
              <a:t>Dislike the bullying, but don’t act</a:t>
            </a:r>
          </a:p>
          <a:p>
            <a:pPr marL="628578" lvl="1" indent="-171431">
              <a:buFont typeface="Arial" pitchFamily="34" charset="0"/>
              <a:buChar char="•"/>
            </a:pPr>
            <a:r>
              <a:rPr lang="en-US" sz="1000" dirty="0">
                <a:solidFill>
                  <a:srgbClr val="000000"/>
                </a:solidFill>
                <a:latin typeface="Arial"/>
              </a:rPr>
              <a:t>Try to help </a:t>
            </a:r>
          </a:p>
          <a:p>
            <a:endParaRPr lang="en-US" sz="1000" dirty="0"/>
          </a:p>
        </p:txBody>
      </p:sp>
      <p:sp>
        <p:nvSpPr>
          <p:cNvPr id="4" name="Header Placeholder 3"/>
          <p:cNvSpPr>
            <a:spLocks noGrp="1"/>
          </p:cNvSpPr>
          <p:nvPr>
            <p:ph type="hdr" sz="quarter" idx="10"/>
          </p:nvPr>
        </p:nvSpPr>
        <p:spPr/>
        <p:txBody>
          <a:bodyPr/>
          <a:lstStyle/>
          <a:p>
            <a:r>
              <a:rPr lang="en-US" smtClean="0"/>
              <a:t>EquiLearn Focus Session One</a:t>
            </a:r>
          </a:p>
          <a:p>
            <a:r>
              <a:rPr lang="en-US" smtClean="0"/>
              <a:t>Bullying and Harassment</a:t>
            </a:r>
            <a:endParaRPr lang="en-US" dirty="0"/>
          </a:p>
        </p:txBody>
      </p:sp>
      <p:sp>
        <p:nvSpPr>
          <p:cNvPr id="5" name="Date Placeholder 4"/>
          <p:cNvSpPr>
            <a:spLocks noGrp="1"/>
          </p:cNvSpPr>
          <p:nvPr>
            <p:ph type="dt" idx="11"/>
          </p:nvPr>
        </p:nvSpPr>
        <p:spPr/>
        <p:txBody>
          <a:bodyPr/>
          <a:lstStyle/>
          <a:p>
            <a:r>
              <a:rPr lang="en-US" smtClean="0"/>
              <a:t>5/24/13</a:t>
            </a:r>
            <a:endParaRPr lang="en-US" dirty="0"/>
          </a:p>
        </p:txBody>
      </p:sp>
      <p:sp>
        <p:nvSpPr>
          <p:cNvPr id="6" name="Footer Placeholder 5"/>
          <p:cNvSpPr>
            <a:spLocks noGrp="1"/>
          </p:cNvSpPr>
          <p:nvPr>
            <p:ph type="ftr" sz="quarter" idx="12"/>
          </p:nvPr>
        </p:nvSpPr>
        <p:spPr/>
        <p:txBody>
          <a:bodyPr/>
          <a:lstStyle/>
          <a:p>
            <a:r>
              <a:rPr lang="en-US" smtClean="0"/>
              <a:t>Great Lakes Equity Center May 2013</a:t>
            </a:r>
            <a:endParaRPr lang="en-US" dirty="0"/>
          </a:p>
        </p:txBody>
      </p:sp>
      <p:sp>
        <p:nvSpPr>
          <p:cNvPr id="7" name="Slide Number Placeholder 6"/>
          <p:cNvSpPr>
            <a:spLocks noGrp="1"/>
          </p:cNvSpPr>
          <p:nvPr>
            <p:ph type="sldNum" sz="quarter" idx="13"/>
          </p:nvPr>
        </p:nvSpPr>
        <p:spPr/>
        <p:txBody>
          <a:bodyPr/>
          <a:lstStyle/>
          <a:p>
            <a:fld id="{066F6790-CEEB-49BB-911D-205E7AD4F3AD}" type="slidenum">
              <a:rPr lang="en-US" smtClean="0"/>
              <a:pPr/>
              <a:t>6</a:t>
            </a:fld>
            <a:endParaRPr lang="en-US" dirty="0"/>
          </a:p>
        </p:txBody>
      </p:sp>
    </p:spTree>
    <p:extLst>
      <p:ext uri="{BB962C8B-B14F-4D97-AF65-F5344CB8AC3E}">
        <p14:creationId xmlns:p14="http://schemas.microsoft.com/office/powerpoint/2010/main" val="2831539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Reflection: </a:t>
            </a:r>
            <a:r>
              <a:rPr lang="en-US" i="1" dirty="0"/>
              <a:t>What I feel &amp; think about bullying and harassment based on…</a:t>
            </a:r>
          </a:p>
          <a:p>
            <a:pPr rtl="0" eaLnBrk="1" latinLnBrk="0" hangingPunct="1"/>
            <a:endParaRPr lang="en-US" dirty="0"/>
          </a:p>
          <a:p>
            <a:pPr rtl="0" eaLnBrk="1" latinLnBrk="0" hangingPunct="1"/>
            <a:r>
              <a:rPr lang="en-US" dirty="0"/>
              <a:t>MSD Decatur Township &amp; DOJ:</a:t>
            </a:r>
            <a:endParaRPr lang="en-US" dirty="0" smtClean="0"/>
          </a:p>
          <a:p>
            <a:pPr rtl="0" eaLnBrk="1" fontAlgn="base" latinLnBrk="0" hangingPunct="1"/>
            <a:endParaRPr lang="en-US" dirty="0"/>
          </a:p>
          <a:p>
            <a:pPr rtl="0" eaLnBrk="1" latinLnBrk="0" hangingPunct="1"/>
            <a:r>
              <a:rPr lang="en-US" dirty="0"/>
              <a:t>“Racial harassment” means harassment based on actual or perceived race or color. </a:t>
            </a:r>
            <a:endParaRPr lang="en-US" dirty="0" smtClean="0"/>
          </a:p>
          <a:p>
            <a:pPr rtl="0" eaLnBrk="1" latinLnBrk="0" hangingPunct="1"/>
            <a:r>
              <a:rPr lang="en-US" dirty="0"/>
              <a:t>C. “National origin harassment” means harassment based on actual or perceived national origin, ethnicity, accent, language ability, or related characteristics. </a:t>
            </a:r>
            <a:endParaRPr lang="en-US" dirty="0" smtClean="0"/>
          </a:p>
          <a:p>
            <a:pPr rtl="0" eaLnBrk="1" latinLnBrk="0" hangingPunct="1"/>
            <a:r>
              <a:rPr lang="en-US" dirty="0"/>
              <a:t>D. “Sex-based harassment” includes both sexual and gender-based harassment. </a:t>
            </a:r>
            <a:endParaRPr lang="en-US" dirty="0" smtClean="0"/>
          </a:p>
          <a:p>
            <a:pPr rtl="0" eaLnBrk="1" latinLnBrk="0" hangingPunct="1"/>
            <a:r>
              <a:rPr lang="en-US" dirty="0"/>
              <a:t>1. “Sexual harassment” means harassment of a sexual nature, regardless of the actual or perceived sex, gender identity, or sexual orientation of the harasser or target of the harassment. </a:t>
            </a:r>
            <a:endParaRPr lang="en-US" dirty="0" smtClean="0"/>
          </a:p>
          <a:p>
            <a:pPr rtl="0" eaLnBrk="1" latinLnBrk="0" hangingPunct="1"/>
            <a:r>
              <a:rPr lang="en-US" dirty="0"/>
              <a:t>2. “Gender-based harassment” means non-sexual harassment based on sex, including, but not limited to, harassment based upon actual or perceived gender expression, gender identity, and conformity or nonconformity with sex or gender stereotypes, regardless of the actual or perceived sex, gender identity, or sexual orientation of the harasser or target of the harassment. </a:t>
            </a:r>
            <a:endParaRPr lang="en-US" dirty="0" smtClean="0"/>
          </a:p>
          <a:p>
            <a:pPr rtl="0" eaLnBrk="1" latinLnBrk="0" hangingPunct="1"/>
            <a:endParaRPr lang="en-US" dirty="0"/>
          </a:p>
          <a:p>
            <a:pPr rtl="0" eaLnBrk="1" latinLnBrk="0" hangingPunct="1"/>
            <a:endParaRPr lang="en-US" dirty="0"/>
          </a:p>
          <a:p>
            <a:pPr rtl="0" eaLnBrk="1" latinLnBrk="0" hangingPunct="1"/>
            <a:r>
              <a:rPr lang="en-US" dirty="0"/>
              <a:t>SOURCE - http://www.nepdec.org/2012/02/hidden-biases-the-most-dangerous-enemy/</a:t>
            </a:r>
            <a:endParaRPr lang="en-US" dirty="0" smtClean="0"/>
          </a:p>
          <a:p>
            <a:pPr rtl="0" eaLnBrk="1" latinLnBrk="0" hangingPunct="1"/>
            <a:endParaRPr lang="en-US" dirty="0"/>
          </a:p>
          <a:p>
            <a:pPr rtl="0" eaLnBrk="1" latinLnBrk="0" hangingPunct="1"/>
            <a:r>
              <a:rPr lang="en-US" dirty="0"/>
              <a:t>Hidden bias: Bias is one of those problems that can be either obvious and fixable or illusive and </a:t>
            </a:r>
            <a:r>
              <a:rPr lang="en-US" dirty="0" err="1"/>
              <a:t>undiagnosable</a:t>
            </a:r>
            <a:r>
              <a:rPr lang="en-US" dirty="0"/>
              <a:t>. I know, for example, a manufacturing company which recently discovered that some of its employees are members of the Ku Klux Klan. By contrast, there’s the CEO who suspects that bias is keeping her gay employees from moving up in the company but she can’t quite identify where the problem lies. Who is in bigger trouble? Clearly the CEO whose problem is most difficult to spot.</a:t>
            </a:r>
            <a:endParaRPr lang="en-US" dirty="0" smtClean="0"/>
          </a:p>
          <a:p>
            <a:pPr rtl="0" eaLnBrk="1" latinLnBrk="0" hangingPunct="1"/>
            <a:endParaRPr lang="en-US" dirty="0"/>
          </a:p>
          <a:p>
            <a:pPr rtl="0" eaLnBrk="1" latinLnBrk="0" hangingPunct="1"/>
            <a:r>
              <a:rPr lang="en-US" dirty="0"/>
              <a:t>Guerilla Bias.”™ is difficult to see because it lies concealed in the foliage of what we think of as good intentions, kind words, and so-called thoughtful acts. “Guerilla Bias”™ is dangerous because it is hidden. It is also dangerous because it is based on the unconscious premise that women, minorities, the disabled, and those who are outside the so-called “majority” population are somehow fragile, quick to explode, or in need of special treatment.</a:t>
            </a:r>
            <a:endParaRPr lang="en-US" dirty="0" smtClean="0"/>
          </a:p>
          <a:p>
            <a:pPr rtl="0" eaLnBrk="1" latinLnBrk="0" hangingPunct="1"/>
            <a:endParaRPr lang="en-US" dirty="0"/>
          </a:p>
          <a:p>
            <a:pPr rtl="0" eaLnBrk="1" latinLnBrk="0" hangingPunct="1"/>
            <a:r>
              <a:rPr lang="en-US" dirty="0"/>
              <a:t>Shows up in unwillingness to provide constructive feedback, establish goals for performance, support goal attainment</a:t>
            </a:r>
            <a:endParaRPr lang="en-US" dirty="0" smtClean="0"/>
          </a:p>
          <a:p>
            <a:pPr rtl="0" eaLnBrk="1" latinLnBrk="0" hangingPunct="1"/>
            <a:r>
              <a:rPr lang="en-US" dirty="0"/>
              <a:t>Shows up in political correctness; i.e., using PC language and interaction styles can hide true feelings about a topic. “Too many of us carefully choose the best politically correct term, phrasing, or even point of view because that gives us the illusion that we have no biases. In fact, the excessive use of political correctness can mask, even from ourselves, the biases that we have.”</a:t>
            </a:r>
            <a:endParaRPr lang="en-US" dirty="0" smtClean="0"/>
          </a:p>
          <a:p>
            <a:pPr rtl="0" eaLnBrk="1" latinLnBrk="0" hangingPunct="1"/>
            <a:endParaRPr lang="en-US" dirty="0"/>
          </a:p>
          <a:p>
            <a:pPr rtl="0" eaLnBrk="1" latinLnBrk="0" hangingPunct="1"/>
            <a:r>
              <a:rPr lang="en-US" dirty="0"/>
              <a:t>Anyone, from any group, of either gender, or of any color can be guilty of “Guerilla Bias.”™ The first step to defeating it is to be honest with ourselves about how we really feel about other groups. Having a bias is not the end of the world; the only shame involved is if we make no effort to improve. The second step is to expose ourselves to the very people who make us uncomfortable. This exposure, along with the knowledge we gain from it, will gradually diffuse the fear and eventually weaken even our most deeply hidden biases.</a:t>
            </a:r>
          </a:p>
        </p:txBody>
      </p:sp>
      <p:sp>
        <p:nvSpPr>
          <p:cNvPr id="4" name="Header Placeholder 3"/>
          <p:cNvSpPr>
            <a:spLocks noGrp="1"/>
          </p:cNvSpPr>
          <p:nvPr>
            <p:ph type="hdr" sz="quarter" idx="10"/>
          </p:nvPr>
        </p:nvSpPr>
        <p:spPr/>
        <p:txBody>
          <a:bodyPr/>
          <a:lstStyle/>
          <a:p>
            <a:r>
              <a:rPr lang="en-US" smtClean="0">
                <a:solidFill>
                  <a:prstClr val="black"/>
                </a:solidFill>
              </a:rPr>
              <a:t>Educational Equity Conference</a:t>
            </a:r>
            <a:endParaRPr lang="en-US" dirty="0">
              <a:solidFill>
                <a:prstClr val="black"/>
              </a:solidFill>
            </a:endParaRPr>
          </a:p>
        </p:txBody>
      </p:sp>
      <p:sp>
        <p:nvSpPr>
          <p:cNvPr id="5" name="Date Placeholder 4"/>
          <p:cNvSpPr>
            <a:spLocks noGrp="1"/>
          </p:cNvSpPr>
          <p:nvPr>
            <p:ph type="dt" idx="11"/>
          </p:nvPr>
        </p:nvSpPr>
        <p:spPr/>
        <p:txBody>
          <a:bodyPr/>
          <a:lstStyle/>
          <a:p>
            <a:r>
              <a:rPr lang="en-US" smtClean="0">
                <a:solidFill>
                  <a:prstClr val="black"/>
                </a:solidFill>
              </a:rPr>
              <a:t>5/5/2012</a:t>
            </a:r>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Great Lakes Equity Center May 2012</a:t>
            </a:r>
            <a:endParaRPr lang="en-US" dirty="0">
              <a:solidFill>
                <a:prstClr val="black"/>
              </a:solidFill>
            </a:endParaRPr>
          </a:p>
        </p:txBody>
      </p:sp>
      <p:sp>
        <p:nvSpPr>
          <p:cNvPr id="7" name="Slide Number Placeholder 6"/>
          <p:cNvSpPr>
            <a:spLocks noGrp="1"/>
          </p:cNvSpPr>
          <p:nvPr>
            <p:ph type="sldNum" sz="quarter" idx="13"/>
          </p:nvPr>
        </p:nvSpPr>
        <p:spPr/>
        <p:txBody>
          <a:bodyPr/>
          <a:lstStyle/>
          <a:p>
            <a:fld id="{066F6790-CEEB-49BB-911D-205E7AD4F3AD}"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US" dirty="0"/>
              <a:t>Bullying can also be harassment. However, Harassment does not have to include</a:t>
            </a:r>
            <a:endParaRPr lang="en-US" dirty="0" smtClean="0"/>
          </a:p>
          <a:p>
            <a:pPr rtl="0" eaLnBrk="1" latinLnBrk="0" hangingPunct="1">
              <a:buFont typeface="Arial" pitchFamily="34" charset="0"/>
              <a:buChar char="•"/>
            </a:pPr>
            <a:r>
              <a:rPr lang="en-US" dirty="0"/>
              <a:t>intent to harm, </a:t>
            </a:r>
          </a:p>
          <a:p>
            <a:pPr rtl="0" eaLnBrk="1" latinLnBrk="0" hangingPunct="1">
              <a:buFont typeface="Arial" pitchFamily="34" charset="0"/>
              <a:buChar char="•"/>
            </a:pPr>
            <a:r>
              <a:rPr lang="en-US" dirty="0"/>
              <a:t>be directed at a specific</a:t>
            </a:r>
            <a:endParaRPr lang="en-US" dirty="0" smtClean="0"/>
          </a:p>
          <a:p>
            <a:pPr rtl="0" eaLnBrk="1" latinLnBrk="0" hangingPunct="1"/>
            <a:r>
              <a:rPr lang="en-US" dirty="0"/>
              <a:t>target, or </a:t>
            </a:r>
          </a:p>
          <a:p>
            <a:pPr rtl="0" eaLnBrk="1" latinLnBrk="0" hangingPunct="1">
              <a:buFont typeface="Arial" pitchFamily="34" charset="0"/>
              <a:buChar char="•"/>
            </a:pPr>
            <a:r>
              <a:rPr lang="en-US" dirty="0"/>
              <a:t>involve repeated incidents. </a:t>
            </a:r>
          </a:p>
          <a:p>
            <a:r>
              <a:rPr lang="en-US" dirty="0"/>
              <a:t> </a:t>
            </a:r>
          </a:p>
          <a:p>
            <a:r>
              <a:rPr lang="en-US" dirty="0"/>
              <a:t>MSD Decatur DOJ Agreement:</a:t>
            </a:r>
          </a:p>
          <a:p>
            <a:endParaRPr lang="en-US" dirty="0"/>
          </a:p>
          <a:p>
            <a:r>
              <a:rPr lang="en-US" dirty="0"/>
              <a:t> After reviewing District-wide and school-level information for each District school, the United States notified the District of its concerns regarding past incidents of harassment based on </a:t>
            </a:r>
            <a:r>
              <a:rPr lang="en-US" b="1" u="sng" dirty="0"/>
              <a:t>race, national origin, sex, and other protected classifications </a:t>
            </a:r>
            <a:r>
              <a:rPr lang="en-US" dirty="0"/>
              <a:t>at DCHS and Decatur Elementary Learning Center Gold Academy (“Gold Academy”). The United States also informed the District of its concerns regarding the comprehensiveness and consistency with Federal law of the District’s policies and practices related to harassment and bullying. Specifically, the United States expressed concerns that the District’s anti-bullying practices may not adequately address </a:t>
            </a:r>
            <a:r>
              <a:rPr lang="en-US" b="1" dirty="0"/>
              <a:t>those forms of bullying that also constitute harassment </a:t>
            </a:r>
            <a:r>
              <a:rPr lang="en-US" dirty="0"/>
              <a:t>or provide consistent procedures for reporting, investigating, and responding to such harassment. </a:t>
            </a:r>
          </a:p>
          <a:p>
            <a:endParaRPr lang="en-US" dirty="0"/>
          </a:p>
          <a:p>
            <a:pPr algn="l"/>
            <a:r>
              <a:rPr lang="en-US" dirty="0"/>
              <a:t>“Harassment” means unwelcome conduct directed to a person or group of persons based on the actual or perceived membership in a protected class of a person, the person’s family, or individuals with whom the person associates. Harassment includes verbal and written abuse, including the use of derogatory language, epithets, slurs, or images in spoken, written, graphic, and electronically or telephonically transmitted statements or images (including, but not limited to, email, text messages, communications via social networking websites, and other electronic postings and communications); verbal or physical intimidation and threats; unwanted physical contact; physical violence; and other conduct that may be threatening, harmful, or humiliating. Harassment may but does not necessarily include conduct that is considered “bullying” under state and local policy</a:t>
            </a:r>
            <a:r>
              <a:rPr lang="en-US" dirty="0">
                <a:solidFill>
                  <a:srgbClr val="000000"/>
                </a:solidFill>
                <a:latin typeface="Times New Roman"/>
              </a:rPr>
              <a:t>.1</a:t>
            </a:r>
          </a:p>
          <a:p>
            <a:endParaRPr lang="en-US" dirty="0"/>
          </a:p>
          <a:p>
            <a:r>
              <a:rPr lang="en-US" dirty="0"/>
              <a:t> 1 IC 22-33-8-0.2 and Board Policy 5517.01 define “bullying” as “overt, repeated acts or gestures, including: (1) verbal or written communications transmitted; (2) physical acts committed; or (3) any other behaviors committed; by a student or group of students against another student with the intent to harass, ridicule, humiliate, intimidate, or harm the other student.” </a:t>
            </a:r>
            <a:r>
              <a:rPr lang="en-US" sz="800" dirty="0">
                <a:solidFill>
                  <a:srgbClr val="000000"/>
                </a:solidFill>
                <a:latin typeface="Times New Roman"/>
              </a:rPr>
              <a:t> </a:t>
            </a:r>
          </a:p>
          <a:p>
            <a:endParaRPr lang="en-US" dirty="0"/>
          </a:p>
          <a:p>
            <a:r>
              <a:rPr lang="en-US" dirty="0"/>
              <a:t>A “hostile environment” exists when harassment is sufficiently severe, pervasive, or persistent to interfere with or limit a student’s ability to participate in or benefit from the services, activities, or opportunities in the educational program. </a:t>
            </a:r>
          </a:p>
          <a:p>
            <a:pPr rtl="0" eaLnBrk="1" latinLnBrk="0" hangingPunct="1"/>
            <a:endParaRPr lang="en-US" dirty="0"/>
          </a:p>
          <a:p>
            <a:endParaRPr lang="en-US" dirty="0"/>
          </a:p>
        </p:txBody>
      </p:sp>
      <p:sp>
        <p:nvSpPr>
          <p:cNvPr id="4" name="Header Placeholder 3"/>
          <p:cNvSpPr>
            <a:spLocks noGrp="1"/>
          </p:cNvSpPr>
          <p:nvPr>
            <p:ph type="hdr" sz="quarter" idx="10"/>
          </p:nvPr>
        </p:nvSpPr>
        <p:spPr/>
        <p:txBody>
          <a:bodyPr/>
          <a:lstStyle/>
          <a:p>
            <a:r>
              <a:rPr lang="en-US" smtClean="0"/>
              <a:t>EquiLearn Focus Session One</a:t>
            </a:r>
          </a:p>
          <a:p>
            <a:r>
              <a:rPr lang="en-US" smtClean="0"/>
              <a:t>Bullying and Harassment</a:t>
            </a:r>
            <a:endParaRPr lang="en-US" dirty="0"/>
          </a:p>
        </p:txBody>
      </p:sp>
      <p:sp>
        <p:nvSpPr>
          <p:cNvPr id="5" name="Date Placeholder 4"/>
          <p:cNvSpPr>
            <a:spLocks noGrp="1"/>
          </p:cNvSpPr>
          <p:nvPr>
            <p:ph type="dt" idx="11"/>
          </p:nvPr>
        </p:nvSpPr>
        <p:spPr/>
        <p:txBody>
          <a:bodyPr/>
          <a:lstStyle/>
          <a:p>
            <a:r>
              <a:rPr lang="en-US" smtClean="0"/>
              <a:t>5/24/13</a:t>
            </a:r>
            <a:endParaRPr lang="en-US" dirty="0"/>
          </a:p>
        </p:txBody>
      </p:sp>
      <p:sp>
        <p:nvSpPr>
          <p:cNvPr id="6" name="Footer Placeholder 5"/>
          <p:cNvSpPr>
            <a:spLocks noGrp="1"/>
          </p:cNvSpPr>
          <p:nvPr>
            <p:ph type="ftr" sz="quarter" idx="12"/>
          </p:nvPr>
        </p:nvSpPr>
        <p:spPr/>
        <p:txBody>
          <a:bodyPr/>
          <a:lstStyle/>
          <a:p>
            <a:r>
              <a:rPr lang="en-US" smtClean="0"/>
              <a:t>Great Lakes Equity Center May 2013</a:t>
            </a:r>
            <a:endParaRPr lang="en-US" dirty="0"/>
          </a:p>
        </p:txBody>
      </p:sp>
      <p:sp>
        <p:nvSpPr>
          <p:cNvPr id="7" name="Slide Number Placeholder 6"/>
          <p:cNvSpPr>
            <a:spLocks noGrp="1"/>
          </p:cNvSpPr>
          <p:nvPr>
            <p:ph type="sldNum" sz="quarter" idx="13"/>
          </p:nvPr>
        </p:nvSpPr>
        <p:spPr/>
        <p:txBody>
          <a:bodyPr/>
          <a:lstStyle/>
          <a:p>
            <a:fld id="{066F6790-CEEB-49BB-911D-205E7AD4F3AD}" type="slidenum">
              <a:rPr lang="en-US" smtClean="0"/>
              <a:pPr/>
              <a:t>8</a:t>
            </a:fld>
            <a:endParaRPr lang="en-US" dirty="0"/>
          </a:p>
        </p:txBody>
      </p:sp>
    </p:spTree>
    <p:extLst>
      <p:ext uri="{BB962C8B-B14F-4D97-AF65-F5344CB8AC3E}">
        <p14:creationId xmlns:p14="http://schemas.microsoft.com/office/powerpoint/2010/main" val="1553741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b="1" dirty="0">
              <a:solidFill>
                <a:srgbClr val="000000"/>
              </a:solidFill>
            </a:endParaRPr>
          </a:p>
          <a:p>
            <a:r>
              <a:rPr lang="en-US" sz="800" b="1" dirty="0">
                <a:solidFill>
                  <a:srgbClr val="000000"/>
                </a:solidFill>
              </a:rPr>
              <a:t>Title VI of the Civil Rights Act of 1964</a:t>
            </a:r>
            <a:r>
              <a:rPr lang="en-US" sz="900" b="1" dirty="0">
                <a:solidFill>
                  <a:srgbClr val="000000"/>
                </a:solidFill>
              </a:rPr>
              <a:t>1 </a:t>
            </a:r>
            <a:r>
              <a:rPr lang="en-US" sz="800" dirty="0">
                <a:solidFill>
                  <a:srgbClr val="000000"/>
                </a:solidFill>
              </a:rPr>
              <a:t>(Title VI), which prohibits discrimination on the basis of race, color, or national origin; Title IV which prohibits discrimination on the basis of sex or religion.</a:t>
            </a:r>
          </a:p>
          <a:p>
            <a:r>
              <a:rPr lang="en-US" sz="800" dirty="0">
                <a:solidFill>
                  <a:srgbClr val="000000"/>
                </a:solidFill>
              </a:rPr>
              <a:t>Title IX of the Education Amendments of 1972</a:t>
            </a:r>
            <a:r>
              <a:rPr lang="en-US" sz="900" dirty="0">
                <a:solidFill>
                  <a:srgbClr val="000000"/>
                </a:solidFill>
              </a:rPr>
              <a:t> </a:t>
            </a:r>
            <a:r>
              <a:rPr lang="en-US" sz="800" dirty="0">
                <a:solidFill>
                  <a:srgbClr val="000000"/>
                </a:solidFill>
              </a:rPr>
              <a:t>(Title IX), which prohibits discrimination on the basis of sex; </a:t>
            </a:r>
          </a:p>
          <a:p>
            <a:r>
              <a:rPr lang="en-US" sz="800" dirty="0">
                <a:solidFill>
                  <a:srgbClr val="000000"/>
                </a:solidFill>
              </a:rPr>
              <a:t>Section 504 of the Rehabilitation Act of 1973</a:t>
            </a:r>
            <a:r>
              <a:rPr lang="en-US" sz="900" dirty="0">
                <a:solidFill>
                  <a:srgbClr val="000000"/>
                </a:solidFill>
              </a:rPr>
              <a:t> </a:t>
            </a:r>
            <a:r>
              <a:rPr lang="en-US" sz="800" dirty="0">
                <a:solidFill>
                  <a:srgbClr val="000000"/>
                </a:solidFill>
              </a:rPr>
              <a:t>(Section 504); </a:t>
            </a:r>
          </a:p>
          <a:p>
            <a:r>
              <a:rPr lang="en-US" sz="800" dirty="0">
                <a:solidFill>
                  <a:srgbClr val="000000"/>
                </a:solidFill>
              </a:rPr>
              <a:t>and Title II of the Americans with Disabilities Act of 1990</a:t>
            </a:r>
            <a:r>
              <a:rPr lang="en-US" sz="900" dirty="0">
                <a:solidFill>
                  <a:srgbClr val="000000"/>
                </a:solidFill>
              </a:rPr>
              <a:t> </a:t>
            </a:r>
            <a:r>
              <a:rPr lang="en-US" sz="800" dirty="0">
                <a:solidFill>
                  <a:srgbClr val="000000"/>
                </a:solidFill>
              </a:rPr>
              <a:t>(Title II). Section 504 (Section 504 covers all schools, school districts, and colleges and universities receiving federal funds) and Title II (Title II covers all state and local entities, including school districts and public institutions of higher education, whether or not they receive federal funds) prohibit discrimination on the basis of disability.</a:t>
            </a:r>
            <a:r>
              <a:rPr lang="en-US" sz="900" dirty="0">
                <a:solidFill>
                  <a:srgbClr val="000000"/>
                </a:solidFill>
              </a:rPr>
              <a:t> Disability harassment may result in </a:t>
            </a:r>
            <a:r>
              <a:rPr lang="en-US" sz="900" dirty="0" err="1">
                <a:solidFill>
                  <a:srgbClr val="000000"/>
                </a:solidFill>
              </a:rPr>
              <a:t>deniel</a:t>
            </a:r>
            <a:r>
              <a:rPr lang="en-US" sz="900" dirty="0">
                <a:solidFill>
                  <a:srgbClr val="000000"/>
                </a:solidFill>
              </a:rPr>
              <a:t> of FAPE.</a:t>
            </a:r>
          </a:p>
          <a:p>
            <a:endParaRPr lang="en-US" sz="900" dirty="0">
              <a:solidFill>
                <a:srgbClr val="000000"/>
              </a:solidFill>
            </a:endParaRPr>
          </a:p>
          <a:p>
            <a:r>
              <a:rPr lang="en-US" sz="800" dirty="0"/>
              <a:t>ALSO: the Age Discrimination Act of 1975 (Age Act), and </a:t>
            </a:r>
          </a:p>
          <a:p>
            <a:r>
              <a:rPr lang="en-US" sz="800" dirty="0"/>
              <a:t>the Boy Scouts of America Equal Access Act (Boy Scouts Act)</a:t>
            </a:r>
            <a:endParaRPr lang="en-US" sz="800" b="1" dirty="0">
              <a:solidFill>
                <a:srgbClr val="000000"/>
              </a:solidFill>
            </a:endParaRPr>
          </a:p>
          <a:p>
            <a:endParaRPr lang="en-US" sz="800" dirty="0"/>
          </a:p>
          <a:p>
            <a:endParaRPr lang="en-US" dirty="0"/>
          </a:p>
        </p:txBody>
      </p:sp>
      <p:sp>
        <p:nvSpPr>
          <p:cNvPr id="4" name="Header Placeholder 3"/>
          <p:cNvSpPr>
            <a:spLocks noGrp="1"/>
          </p:cNvSpPr>
          <p:nvPr>
            <p:ph type="hdr" sz="quarter" idx="10"/>
          </p:nvPr>
        </p:nvSpPr>
        <p:spPr/>
        <p:txBody>
          <a:bodyPr/>
          <a:lstStyle/>
          <a:p>
            <a:r>
              <a:rPr lang="en-US" smtClean="0"/>
              <a:t>Educational Equity Conference</a:t>
            </a:r>
            <a:endParaRPr lang="en-US" dirty="0"/>
          </a:p>
        </p:txBody>
      </p:sp>
      <p:sp>
        <p:nvSpPr>
          <p:cNvPr id="5" name="Date Placeholder 4"/>
          <p:cNvSpPr>
            <a:spLocks noGrp="1"/>
          </p:cNvSpPr>
          <p:nvPr>
            <p:ph type="dt" idx="11"/>
          </p:nvPr>
        </p:nvSpPr>
        <p:spPr/>
        <p:txBody>
          <a:bodyPr/>
          <a:lstStyle/>
          <a:p>
            <a:r>
              <a:rPr lang="en-US" smtClean="0"/>
              <a:t>5/5/2012</a:t>
            </a:r>
            <a:endParaRPr lang="en-US" dirty="0"/>
          </a:p>
        </p:txBody>
      </p:sp>
      <p:sp>
        <p:nvSpPr>
          <p:cNvPr id="6" name="Footer Placeholder 5"/>
          <p:cNvSpPr>
            <a:spLocks noGrp="1"/>
          </p:cNvSpPr>
          <p:nvPr>
            <p:ph type="ftr" sz="quarter" idx="12"/>
          </p:nvPr>
        </p:nvSpPr>
        <p:spPr/>
        <p:txBody>
          <a:bodyPr/>
          <a:lstStyle/>
          <a:p>
            <a:r>
              <a:rPr lang="en-US" smtClean="0"/>
              <a:t>Great Lakes Equity Center May 2012</a:t>
            </a:r>
            <a:endParaRPr lang="en-US" dirty="0"/>
          </a:p>
        </p:txBody>
      </p:sp>
      <p:sp>
        <p:nvSpPr>
          <p:cNvPr id="7" name="Slide Number Placeholder 6"/>
          <p:cNvSpPr>
            <a:spLocks noGrp="1"/>
          </p:cNvSpPr>
          <p:nvPr>
            <p:ph type="sldNum" sz="quarter" idx="13"/>
          </p:nvPr>
        </p:nvSpPr>
        <p:spPr/>
        <p:txBody>
          <a:bodyPr/>
          <a:lstStyle/>
          <a:p>
            <a:fld id="{066F6790-CEEB-49BB-911D-205E7AD4F3A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endParaRPr lang="en-US" dirty="0"/>
          </a:p>
        </p:txBody>
      </p:sp>
      <p:sp>
        <p:nvSpPr>
          <p:cNvPr id="17" name="Footer Placeholder 16"/>
          <p:cNvSpPr>
            <a:spLocks noGrp="1"/>
          </p:cNvSpPr>
          <p:nvPr>
            <p:ph type="ftr" sz="quarter" idx="11"/>
          </p:nvPr>
        </p:nvSpPr>
        <p:spPr>
          <a:xfrm>
            <a:off x="3810000" y="6400800"/>
            <a:ext cx="1295400" cy="457200"/>
          </a:xfrm>
        </p:spPr>
        <p:txBody>
          <a:bodyPr/>
          <a:lstStyle>
            <a:lvl1pPr algn="ctr">
              <a:defRPr/>
            </a:lvl1p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F383A6D-C65A-45DD-8DBD-5D5A97B16FA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383A6D-C65A-45DD-8DBD-5D5A97B16FA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4CFC9BE-1D2F-43B3-8B76-3D6A52950701}" type="datetimeFigureOut">
              <a:rPr lang="en-US" smtClean="0">
                <a:solidFill>
                  <a:srgbClr val="810000"/>
                </a:solidFill>
              </a:rPr>
              <a:pPr/>
              <a:t>8/6/2019</a:t>
            </a:fld>
            <a:endParaRPr lang="en-US">
              <a:solidFill>
                <a:srgbClr val="810000"/>
              </a:solidFill>
            </a:endParaRPr>
          </a:p>
        </p:txBody>
      </p:sp>
      <p:sp>
        <p:nvSpPr>
          <p:cNvPr id="17" name="Footer Placeholder 16"/>
          <p:cNvSpPr>
            <a:spLocks noGrp="1"/>
          </p:cNvSpPr>
          <p:nvPr>
            <p:ph type="ftr" sz="quarter" idx="11"/>
          </p:nvPr>
        </p:nvSpPr>
        <p:spPr>
          <a:xfrm>
            <a:off x="5410200" y="4205288"/>
            <a:ext cx="1295400" cy="457200"/>
          </a:xfrm>
        </p:spPr>
        <p:txBody>
          <a:bodyPr/>
          <a:lstStyle/>
          <a:p>
            <a:endParaRPr lang="en-US">
              <a:solidFill>
                <a:srgbClr val="810000"/>
              </a:solidFill>
            </a:endParaRPr>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DF383A6D-C65A-45DD-8DBD-5D5A97B16FA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01903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CFC9BE-1D2F-43B3-8B76-3D6A52950701}" type="datetimeFigureOut">
              <a:rPr lang="en-US" smtClean="0">
                <a:solidFill>
                  <a:srgbClr val="810000"/>
                </a:solidFill>
              </a:rPr>
              <a:pPr/>
              <a:t>8/6/2019</a:t>
            </a:fld>
            <a:endParaRPr lang="en-US">
              <a:solidFill>
                <a:srgbClr val="810000"/>
              </a:solidFill>
            </a:endParaRPr>
          </a:p>
        </p:txBody>
      </p:sp>
      <p:sp>
        <p:nvSpPr>
          <p:cNvPr id="5" name="Footer Placeholder 4"/>
          <p:cNvSpPr>
            <a:spLocks noGrp="1"/>
          </p:cNvSpPr>
          <p:nvPr>
            <p:ph type="ftr" sz="quarter" idx="11"/>
          </p:nvPr>
        </p:nvSpPr>
        <p:spPr/>
        <p:txBody>
          <a:bodyPr/>
          <a:lstStyle/>
          <a:p>
            <a:endParaRPr lang="en-US">
              <a:solidFill>
                <a:srgbClr val="810000"/>
              </a:solidFill>
            </a:endParaRPr>
          </a:p>
        </p:txBody>
      </p:sp>
      <p:sp>
        <p:nvSpPr>
          <p:cNvPr id="6" name="Slide Number Placeholder 5"/>
          <p:cNvSpPr>
            <a:spLocks noGrp="1"/>
          </p:cNvSpPr>
          <p:nvPr>
            <p:ph type="sldNum" sz="quarter" idx="12"/>
          </p:nvPr>
        </p:nvSpPr>
        <p:spPr/>
        <p:txBody>
          <a:bodyPr/>
          <a:lstStyle/>
          <a:p>
            <a:fld id="{DF383A6D-C65A-45DD-8DBD-5D5A97B16FAC}" type="slidenum">
              <a:rPr lang="en-US" smtClean="0"/>
              <a:pPr/>
              <a:t>‹#›</a:t>
            </a:fld>
            <a:endParaRPr lang="en-US"/>
          </a:p>
        </p:txBody>
      </p:sp>
    </p:spTree>
    <p:extLst>
      <p:ext uri="{BB962C8B-B14F-4D97-AF65-F5344CB8AC3E}">
        <p14:creationId xmlns:p14="http://schemas.microsoft.com/office/powerpoint/2010/main" val="3432500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4CFC9BE-1D2F-43B3-8B76-3D6A52950701}" type="datetimeFigureOut">
              <a:rPr lang="en-US" smtClean="0">
                <a:solidFill>
                  <a:srgbClr val="810000"/>
                </a:solidFill>
              </a:rPr>
              <a:pPr/>
              <a:t>8/6/2019</a:t>
            </a:fld>
            <a:endParaRPr lang="en-US">
              <a:solidFill>
                <a:srgbClr val="810000"/>
              </a:solidFill>
            </a:endParaRPr>
          </a:p>
        </p:txBody>
      </p:sp>
      <p:sp>
        <p:nvSpPr>
          <p:cNvPr id="5" name="Footer Placeholder 4"/>
          <p:cNvSpPr>
            <a:spLocks noGrp="1"/>
          </p:cNvSpPr>
          <p:nvPr>
            <p:ph type="ftr" sz="quarter" idx="11"/>
          </p:nvPr>
        </p:nvSpPr>
        <p:spPr/>
        <p:txBody>
          <a:bodyPr/>
          <a:lstStyle/>
          <a:p>
            <a:endParaRPr lang="en-US">
              <a:solidFill>
                <a:srgbClr val="810000"/>
              </a:solidFill>
            </a:endParaRPr>
          </a:p>
        </p:txBody>
      </p:sp>
      <p:sp>
        <p:nvSpPr>
          <p:cNvPr id="6" name="Slide Number Placeholder 5"/>
          <p:cNvSpPr>
            <a:spLocks noGrp="1"/>
          </p:cNvSpPr>
          <p:nvPr>
            <p:ph type="sldNum" sz="quarter" idx="12"/>
          </p:nvPr>
        </p:nvSpPr>
        <p:spPr/>
        <p:txBody>
          <a:bodyPr/>
          <a:lstStyle/>
          <a:p>
            <a:fld id="{DF383A6D-C65A-45DD-8DBD-5D5A97B16FAC}" type="slidenum">
              <a:rPr lang="en-US" smtClean="0"/>
              <a:pPr/>
              <a:t>‹#›</a:t>
            </a:fld>
            <a:endParaRPr lang="en-US"/>
          </a:p>
        </p:txBody>
      </p:sp>
    </p:spTree>
    <p:extLst>
      <p:ext uri="{BB962C8B-B14F-4D97-AF65-F5344CB8AC3E}">
        <p14:creationId xmlns:p14="http://schemas.microsoft.com/office/powerpoint/2010/main" val="27550487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CFC9BE-1D2F-43B3-8B76-3D6A52950701}" type="datetimeFigureOut">
              <a:rPr lang="en-US" smtClean="0">
                <a:solidFill>
                  <a:srgbClr val="810000"/>
                </a:solidFill>
              </a:rPr>
              <a:pPr/>
              <a:t>8/6/2019</a:t>
            </a:fld>
            <a:endParaRPr lang="en-US">
              <a:solidFill>
                <a:srgbClr val="810000"/>
              </a:solidFill>
            </a:endParaRPr>
          </a:p>
        </p:txBody>
      </p:sp>
      <p:sp>
        <p:nvSpPr>
          <p:cNvPr id="6" name="Footer Placeholder 5"/>
          <p:cNvSpPr>
            <a:spLocks noGrp="1"/>
          </p:cNvSpPr>
          <p:nvPr>
            <p:ph type="ftr" sz="quarter" idx="11"/>
          </p:nvPr>
        </p:nvSpPr>
        <p:spPr/>
        <p:txBody>
          <a:bodyPr/>
          <a:lstStyle/>
          <a:p>
            <a:endParaRPr lang="en-US">
              <a:solidFill>
                <a:srgbClr val="810000"/>
              </a:solidFill>
            </a:endParaRPr>
          </a:p>
        </p:txBody>
      </p:sp>
      <p:sp>
        <p:nvSpPr>
          <p:cNvPr id="7" name="Slide Number Placeholder 6"/>
          <p:cNvSpPr>
            <a:spLocks noGrp="1"/>
          </p:cNvSpPr>
          <p:nvPr>
            <p:ph type="sldNum" sz="quarter" idx="12"/>
          </p:nvPr>
        </p:nvSpPr>
        <p:spPr/>
        <p:txBody>
          <a:bodyPr/>
          <a:lstStyle/>
          <a:p>
            <a:fld id="{DF383A6D-C65A-45DD-8DBD-5D5A97B16FAC}" type="slidenum">
              <a:rPr lang="en-US" smtClean="0"/>
              <a:pPr/>
              <a:t>‹#›</a:t>
            </a:fld>
            <a:endParaRPr lang="en-US"/>
          </a:p>
        </p:txBody>
      </p:sp>
    </p:spTree>
    <p:extLst>
      <p:ext uri="{BB962C8B-B14F-4D97-AF65-F5344CB8AC3E}">
        <p14:creationId xmlns:p14="http://schemas.microsoft.com/office/powerpoint/2010/main" val="3824346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4CFC9BE-1D2F-43B3-8B76-3D6A52950701}" type="datetimeFigureOut">
              <a:rPr lang="en-US" smtClean="0">
                <a:solidFill>
                  <a:srgbClr val="810000"/>
                </a:solidFill>
              </a:rPr>
              <a:pPr/>
              <a:t>8/6/2019</a:t>
            </a:fld>
            <a:endParaRPr lang="en-US">
              <a:solidFill>
                <a:srgbClr val="810000"/>
              </a:solidFill>
            </a:endParaRPr>
          </a:p>
        </p:txBody>
      </p:sp>
      <p:sp>
        <p:nvSpPr>
          <p:cNvPr id="27" name="Slide Number Placeholder 26"/>
          <p:cNvSpPr>
            <a:spLocks noGrp="1"/>
          </p:cNvSpPr>
          <p:nvPr>
            <p:ph type="sldNum" sz="quarter" idx="11"/>
          </p:nvPr>
        </p:nvSpPr>
        <p:spPr/>
        <p:txBody>
          <a:bodyPr rtlCol="0"/>
          <a:lstStyle/>
          <a:p>
            <a:fld id="{DF383A6D-C65A-45DD-8DBD-5D5A97B16FAC}"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solidFill>
                <a:srgbClr val="810000"/>
              </a:solidFill>
            </a:endParaRPr>
          </a:p>
        </p:txBody>
      </p:sp>
    </p:spTree>
    <p:extLst>
      <p:ext uri="{BB962C8B-B14F-4D97-AF65-F5344CB8AC3E}">
        <p14:creationId xmlns:p14="http://schemas.microsoft.com/office/powerpoint/2010/main" val="211859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4CFC9BE-1D2F-43B3-8B76-3D6A52950701}" type="datetimeFigureOut">
              <a:rPr lang="en-US" smtClean="0">
                <a:solidFill>
                  <a:srgbClr val="810000"/>
                </a:solidFill>
              </a:rPr>
              <a:pPr/>
              <a:t>8/6/2019</a:t>
            </a:fld>
            <a:endParaRPr lang="en-US">
              <a:solidFill>
                <a:srgbClr val="810000"/>
              </a:solidFill>
            </a:endParaRPr>
          </a:p>
        </p:txBody>
      </p:sp>
      <p:sp>
        <p:nvSpPr>
          <p:cNvPr id="4" name="Footer Placeholder 3"/>
          <p:cNvSpPr>
            <a:spLocks noGrp="1"/>
          </p:cNvSpPr>
          <p:nvPr>
            <p:ph type="ftr" sz="quarter" idx="11"/>
          </p:nvPr>
        </p:nvSpPr>
        <p:spPr>
          <a:xfrm>
            <a:off x="5257800" y="612648"/>
            <a:ext cx="1325880" cy="457200"/>
          </a:xfrm>
        </p:spPr>
        <p:txBody>
          <a:bodyPr/>
          <a:lstStyle/>
          <a:p>
            <a:endParaRPr lang="en-US">
              <a:solidFill>
                <a:srgbClr val="810000"/>
              </a:solidFill>
            </a:endParaRPr>
          </a:p>
        </p:txBody>
      </p:sp>
      <p:sp>
        <p:nvSpPr>
          <p:cNvPr id="5" name="Slide Number Placeholder 4"/>
          <p:cNvSpPr>
            <a:spLocks noGrp="1"/>
          </p:cNvSpPr>
          <p:nvPr>
            <p:ph type="sldNum" sz="quarter" idx="12"/>
          </p:nvPr>
        </p:nvSpPr>
        <p:spPr>
          <a:xfrm>
            <a:off x="8174736" y="2272"/>
            <a:ext cx="762000" cy="365760"/>
          </a:xfrm>
        </p:spPr>
        <p:txBody>
          <a:bodyPr/>
          <a:lstStyle/>
          <a:p>
            <a:fld id="{DF383A6D-C65A-45DD-8DBD-5D5A97B16FAC}" type="slidenum">
              <a:rPr lang="en-US" smtClean="0"/>
              <a:pPr/>
              <a:t>‹#›</a:t>
            </a:fld>
            <a:endParaRPr lang="en-US"/>
          </a:p>
        </p:txBody>
      </p:sp>
    </p:spTree>
    <p:extLst>
      <p:ext uri="{BB962C8B-B14F-4D97-AF65-F5344CB8AC3E}">
        <p14:creationId xmlns:p14="http://schemas.microsoft.com/office/powerpoint/2010/main" val="1616785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FC9BE-1D2F-43B3-8B76-3D6A52950701}" type="datetimeFigureOut">
              <a:rPr lang="en-US" smtClean="0">
                <a:solidFill>
                  <a:srgbClr val="810000"/>
                </a:solidFill>
              </a:rPr>
              <a:pPr/>
              <a:t>8/6/2019</a:t>
            </a:fld>
            <a:endParaRPr lang="en-US">
              <a:solidFill>
                <a:srgbClr val="810000"/>
              </a:solidFill>
            </a:endParaRPr>
          </a:p>
        </p:txBody>
      </p:sp>
      <p:sp>
        <p:nvSpPr>
          <p:cNvPr id="3" name="Footer Placeholder 2"/>
          <p:cNvSpPr>
            <a:spLocks noGrp="1"/>
          </p:cNvSpPr>
          <p:nvPr>
            <p:ph type="ftr" sz="quarter" idx="11"/>
          </p:nvPr>
        </p:nvSpPr>
        <p:spPr/>
        <p:txBody>
          <a:bodyPr/>
          <a:lstStyle/>
          <a:p>
            <a:endParaRPr lang="en-US">
              <a:solidFill>
                <a:srgbClr val="810000"/>
              </a:solidFill>
            </a:endParaRPr>
          </a:p>
        </p:txBody>
      </p:sp>
      <p:sp>
        <p:nvSpPr>
          <p:cNvPr id="4" name="Slide Number Placeholder 3"/>
          <p:cNvSpPr>
            <a:spLocks noGrp="1"/>
          </p:cNvSpPr>
          <p:nvPr>
            <p:ph type="sldNum" sz="quarter" idx="12"/>
          </p:nvPr>
        </p:nvSpPr>
        <p:spPr/>
        <p:txBody>
          <a:bodyPr/>
          <a:lstStyle/>
          <a:p>
            <a:fld id="{DF383A6D-C65A-45DD-8DBD-5D5A97B16FAC}" type="slidenum">
              <a:rPr lang="en-US" smtClean="0"/>
              <a:pPr/>
              <a:t>‹#›</a:t>
            </a:fld>
            <a:endParaRPr lang="en-US"/>
          </a:p>
        </p:txBody>
      </p:sp>
    </p:spTree>
    <p:extLst>
      <p:ext uri="{BB962C8B-B14F-4D97-AF65-F5344CB8AC3E}">
        <p14:creationId xmlns:p14="http://schemas.microsoft.com/office/powerpoint/2010/main" val="13979695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CFC9BE-1D2F-43B3-8B76-3D6A52950701}" type="datetimeFigureOut">
              <a:rPr lang="en-US" smtClean="0">
                <a:solidFill>
                  <a:srgbClr val="810000"/>
                </a:solidFill>
              </a:rPr>
              <a:pPr/>
              <a:t>8/6/2019</a:t>
            </a:fld>
            <a:endParaRPr lang="en-US">
              <a:solidFill>
                <a:srgbClr val="810000"/>
              </a:solidFill>
            </a:endParaRPr>
          </a:p>
        </p:txBody>
      </p:sp>
      <p:sp>
        <p:nvSpPr>
          <p:cNvPr id="6" name="Footer Placeholder 5"/>
          <p:cNvSpPr>
            <a:spLocks noGrp="1"/>
          </p:cNvSpPr>
          <p:nvPr>
            <p:ph type="ftr" sz="quarter" idx="11"/>
          </p:nvPr>
        </p:nvSpPr>
        <p:spPr/>
        <p:txBody>
          <a:bodyPr/>
          <a:lstStyle/>
          <a:p>
            <a:endParaRPr lang="en-US">
              <a:solidFill>
                <a:srgbClr val="810000"/>
              </a:solidFill>
            </a:endParaRPr>
          </a:p>
        </p:txBody>
      </p:sp>
      <p:sp>
        <p:nvSpPr>
          <p:cNvPr id="7" name="Slide Number Placeholder 6"/>
          <p:cNvSpPr>
            <a:spLocks noGrp="1"/>
          </p:cNvSpPr>
          <p:nvPr>
            <p:ph type="sldNum" sz="quarter" idx="12"/>
          </p:nvPr>
        </p:nvSpPr>
        <p:spPr/>
        <p:txBody>
          <a:bodyPr/>
          <a:lstStyle/>
          <a:p>
            <a:fld id="{DF383A6D-C65A-45DD-8DBD-5D5A97B16FAC}" type="slidenum">
              <a:rPr lang="en-US" smtClean="0"/>
              <a:pPr/>
              <a:t>‹#›</a:t>
            </a:fld>
            <a:endParaRPr lang="en-US"/>
          </a:p>
        </p:txBody>
      </p:sp>
    </p:spTree>
    <p:extLst>
      <p:ext uri="{BB962C8B-B14F-4D97-AF65-F5344CB8AC3E}">
        <p14:creationId xmlns:p14="http://schemas.microsoft.com/office/powerpoint/2010/main" val="41293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p>
            <a:fld id="{DF383A6D-C65A-45DD-8DBD-5D5A97B16FA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4CFC9BE-1D2F-43B3-8B76-3D6A52950701}" type="datetimeFigureOut">
              <a:rPr lang="en-US" smtClean="0">
                <a:solidFill>
                  <a:srgbClr val="810000"/>
                </a:solidFill>
              </a:rPr>
              <a:pPr/>
              <a:t>8/6/2019</a:t>
            </a:fld>
            <a:endParaRPr lang="en-US">
              <a:solidFill>
                <a:srgbClr val="810000"/>
              </a:solidFill>
            </a:endParaRPr>
          </a:p>
        </p:txBody>
      </p:sp>
      <p:sp>
        <p:nvSpPr>
          <p:cNvPr id="6" name="Footer Placeholder 5"/>
          <p:cNvSpPr>
            <a:spLocks noGrp="1"/>
          </p:cNvSpPr>
          <p:nvPr>
            <p:ph type="ftr" sz="quarter" idx="11"/>
          </p:nvPr>
        </p:nvSpPr>
        <p:spPr/>
        <p:txBody>
          <a:bodyPr/>
          <a:lstStyle/>
          <a:p>
            <a:endParaRPr lang="en-US">
              <a:solidFill>
                <a:srgbClr val="810000"/>
              </a:solidFill>
            </a:endParaRPr>
          </a:p>
        </p:txBody>
      </p:sp>
      <p:sp>
        <p:nvSpPr>
          <p:cNvPr id="7" name="Slide Number Placeholder 6"/>
          <p:cNvSpPr>
            <a:spLocks noGrp="1"/>
          </p:cNvSpPr>
          <p:nvPr>
            <p:ph type="sldNum" sz="quarter" idx="12"/>
          </p:nvPr>
        </p:nvSpPr>
        <p:spPr/>
        <p:txBody>
          <a:bodyPr/>
          <a:lstStyle/>
          <a:p>
            <a:fld id="{DF383A6D-C65A-45DD-8DBD-5D5A97B16FAC}" type="slidenum">
              <a:rPr lang="en-US" smtClean="0"/>
              <a:pPr/>
              <a:t>‹#›</a:t>
            </a:fld>
            <a:endParaRPr lang="en-US"/>
          </a:p>
        </p:txBody>
      </p:sp>
    </p:spTree>
    <p:extLst>
      <p:ext uri="{BB962C8B-B14F-4D97-AF65-F5344CB8AC3E}">
        <p14:creationId xmlns:p14="http://schemas.microsoft.com/office/powerpoint/2010/main" val="1679100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CFC9BE-1D2F-43B3-8B76-3D6A52950701}" type="datetimeFigureOut">
              <a:rPr lang="en-US" smtClean="0">
                <a:solidFill>
                  <a:srgbClr val="810000"/>
                </a:solidFill>
              </a:rPr>
              <a:pPr/>
              <a:t>8/6/2019</a:t>
            </a:fld>
            <a:endParaRPr lang="en-US">
              <a:solidFill>
                <a:srgbClr val="810000"/>
              </a:solidFill>
            </a:endParaRPr>
          </a:p>
        </p:txBody>
      </p:sp>
      <p:sp>
        <p:nvSpPr>
          <p:cNvPr id="5" name="Footer Placeholder 4"/>
          <p:cNvSpPr>
            <a:spLocks noGrp="1"/>
          </p:cNvSpPr>
          <p:nvPr>
            <p:ph type="ftr" sz="quarter" idx="11"/>
          </p:nvPr>
        </p:nvSpPr>
        <p:spPr/>
        <p:txBody>
          <a:bodyPr/>
          <a:lstStyle/>
          <a:p>
            <a:endParaRPr lang="en-US">
              <a:solidFill>
                <a:srgbClr val="810000"/>
              </a:solidFill>
            </a:endParaRPr>
          </a:p>
        </p:txBody>
      </p:sp>
      <p:sp>
        <p:nvSpPr>
          <p:cNvPr id="6" name="Slide Number Placeholder 5"/>
          <p:cNvSpPr>
            <a:spLocks noGrp="1"/>
          </p:cNvSpPr>
          <p:nvPr>
            <p:ph type="sldNum" sz="quarter" idx="12"/>
          </p:nvPr>
        </p:nvSpPr>
        <p:spPr/>
        <p:txBody>
          <a:bodyPr/>
          <a:lstStyle/>
          <a:p>
            <a:fld id="{DF383A6D-C65A-45DD-8DBD-5D5A97B16FAC}" type="slidenum">
              <a:rPr lang="en-US" smtClean="0"/>
              <a:pPr/>
              <a:t>‹#›</a:t>
            </a:fld>
            <a:endParaRPr lang="en-US"/>
          </a:p>
        </p:txBody>
      </p:sp>
    </p:spTree>
    <p:extLst>
      <p:ext uri="{BB962C8B-B14F-4D97-AF65-F5344CB8AC3E}">
        <p14:creationId xmlns:p14="http://schemas.microsoft.com/office/powerpoint/2010/main" val="3116719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CFC9BE-1D2F-43B3-8B76-3D6A52950701}" type="datetimeFigureOut">
              <a:rPr lang="en-US" smtClean="0">
                <a:solidFill>
                  <a:srgbClr val="810000"/>
                </a:solidFill>
              </a:rPr>
              <a:pPr/>
              <a:t>8/6/2019</a:t>
            </a:fld>
            <a:endParaRPr lang="en-US">
              <a:solidFill>
                <a:srgbClr val="810000"/>
              </a:solidFill>
            </a:endParaRPr>
          </a:p>
        </p:txBody>
      </p:sp>
      <p:sp>
        <p:nvSpPr>
          <p:cNvPr id="5" name="Footer Placeholder 4"/>
          <p:cNvSpPr>
            <a:spLocks noGrp="1"/>
          </p:cNvSpPr>
          <p:nvPr>
            <p:ph type="ftr" sz="quarter" idx="11"/>
          </p:nvPr>
        </p:nvSpPr>
        <p:spPr/>
        <p:txBody>
          <a:bodyPr/>
          <a:lstStyle/>
          <a:p>
            <a:endParaRPr lang="en-US">
              <a:solidFill>
                <a:srgbClr val="810000"/>
              </a:solidFill>
            </a:endParaRPr>
          </a:p>
        </p:txBody>
      </p:sp>
      <p:sp>
        <p:nvSpPr>
          <p:cNvPr id="6" name="Slide Number Placeholder 5"/>
          <p:cNvSpPr>
            <a:spLocks noGrp="1"/>
          </p:cNvSpPr>
          <p:nvPr>
            <p:ph type="sldNum" sz="quarter" idx="12"/>
          </p:nvPr>
        </p:nvSpPr>
        <p:spPr/>
        <p:txBody>
          <a:bodyPr/>
          <a:lstStyle/>
          <a:p>
            <a:fld id="{DF383A6D-C65A-45DD-8DBD-5D5A97B16FAC}" type="slidenum">
              <a:rPr lang="en-US" smtClean="0"/>
              <a:pPr/>
              <a:t>‹#›</a:t>
            </a:fld>
            <a:endParaRPr lang="en-US"/>
          </a:p>
        </p:txBody>
      </p:sp>
    </p:spTree>
    <p:extLst>
      <p:ext uri="{BB962C8B-B14F-4D97-AF65-F5344CB8AC3E}">
        <p14:creationId xmlns:p14="http://schemas.microsoft.com/office/powerpoint/2010/main" val="985466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383A6D-C65A-45DD-8DBD-5D5A97B16FA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383A6D-C65A-45DD-8DBD-5D5A97B16FA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endParaRPr lang="en-US" dirty="0"/>
          </a:p>
        </p:txBody>
      </p:sp>
      <p:sp>
        <p:nvSpPr>
          <p:cNvPr id="27" name="Slide Number Placeholder 26"/>
          <p:cNvSpPr>
            <a:spLocks noGrp="1"/>
          </p:cNvSpPr>
          <p:nvPr>
            <p:ph type="sldNum" sz="quarter" idx="11"/>
          </p:nvPr>
        </p:nvSpPr>
        <p:spPr/>
        <p:txBody>
          <a:bodyPr rtlCol="0"/>
          <a:lstStyle/>
          <a:p>
            <a:fld id="{DF383A6D-C65A-45DD-8DBD-5D5A97B16FAC}"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DF383A6D-C65A-45DD-8DBD-5D5A97B16FA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383A6D-C65A-45DD-8DBD-5D5A97B16FA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383A6D-C65A-45DD-8DBD-5D5A97B16FAC}"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383A6D-C65A-45DD-8DBD-5D5A97B16FAC}"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F383A6D-C65A-45DD-8DBD-5D5A97B16FAC}" type="slidenum">
              <a:rPr lang="en-US" smtClean="0"/>
              <a:pPr/>
              <a:t>‹#›</a:t>
            </a:fld>
            <a:endParaRPr lang="en-US" dirty="0"/>
          </a:p>
        </p:txBody>
      </p:sp>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00964" y="6096000"/>
            <a:ext cx="987425"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iming>
    <p:tnLst>
      <p:par>
        <p:cTn id="1" dur="indefinite" restart="never" nodeType="tmRoot"/>
      </p:par>
    </p:tnLst>
  </p:timing>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4CFC9BE-1D2F-43B3-8B76-3D6A52950701}" type="datetimeFigureOut">
              <a:rPr lang="en-US" smtClean="0">
                <a:solidFill>
                  <a:srgbClr val="810000"/>
                </a:solidFill>
              </a:rPr>
              <a:pPr/>
              <a:t>8/6/2019</a:t>
            </a:fld>
            <a:endParaRPr lang="en-US">
              <a:solidFill>
                <a:srgbClr val="810000"/>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solidFill>
                <a:srgbClr val="810000"/>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DF383A6D-C65A-45DD-8DBD-5D5A97B16FAC}" type="slidenum">
              <a:rPr lang="en-US" smtClean="0"/>
              <a:pPr/>
              <a:t>‹#›</a:t>
            </a:fld>
            <a:endParaRPr lang="en-US"/>
          </a:p>
        </p:txBody>
      </p:sp>
    </p:spTree>
    <p:extLst>
      <p:ext uri="{BB962C8B-B14F-4D97-AF65-F5344CB8AC3E}">
        <p14:creationId xmlns:p14="http://schemas.microsoft.com/office/powerpoint/2010/main" val="125272373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jpe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hdphoto" Target="../media/hdphoto2.wdp"/><Relationship Id="rId2" Type="http://schemas.openxmlformats.org/officeDocument/2006/relationships/notesSlide" Target="../notesSlides/notesSlide23.xml"/><Relationship Id="rId16" Type="http://schemas.microsoft.com/office/2007/relationships/hdphoto" Target="../media/hdphoto4.wdp"/><Relationship Id="rId1" Type="http://schemas.openxmlformats.org/officeDocument/2006/relationships/slideLayout" Target="../slideLayouts/slideLayout6.xml"/><Relationship Id="rId6" Type="http://schemas.openxmlformats.org/officeDocument/2006/relationships/diagramColors" Target="../diagrams/colors12.xml"/><Relationship Id="rId11" Type="http://schemas.openxmlformats.org/officeDocument/2006/relationships/image" Target="../media/image18.jpeg"/><Relationship Id="rId5" Type="http://schemas.openxmlformats.org/officeDocument/2006/relationships/diagramQuickStyle" Target="../diagrams/quickStyle12.xml"/><Relationship Id="rId15" Type="http://schemas.openxmlformats.org/officeDocument/2006/relationships/image" Target="../media/image20.jpeg"/><Relationship Id="rId10" Type="http://schemas.microsoft.com/office/2007/relationships/hdphoto" Target="../media/hdphoto1.wdp"/><Relationship Id="rId4" Type="http://schemas.openxmlformats.org/officeDocument/2006/relationships/diagramLayout" Target="../diagrams/layout12.xml"/><Relationship Id="rId9" Type="http://schemas.openxmlformats.org/officeDocument/2006/relationships/image" Target="../media/image17.jpeg"/><Relationship Id="rId14" Type="http://schemas.microsoft.com/office/2007/relationships/hdphoto" Target="../media/hdphoto3.wdp"/></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stopbullying.gov/" TargetMode="External"/><Relationship Id="rId7" Type="http://schemas.openxmlformats.org/officeDocument/2006/relationships/hyperlink" Target="http://www2.ed.gov/about/offices/list/ocr/letters/colleague-201010.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2.ed.gov/about/offices/list/ocr/index.html" TargetMode="External"/><Relationship Id="rId5" Type="http://schemas.openxmlformats.org/officeDocument/2006/relationships/hyperlink" Target="http://www.justice.gov/crt/about/edu/" TargetMode="External"/><Relationship Id="rId4" Type="http://schemas.openxmlformats.org/officeDocument/2006/relationships/hyperlink" Target="http://groundspark.org/our-films-and-campaigns/lets-get-real/lgr_clip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ttac.org/index.cfm?event=trainingCenter.traininginfo&amp;eventID=8&amp;from=training&amp;dtab=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nttac.org/index.cfm?event=trainingCenter.traininginfo&amp;eventID=9&amp;from=training&amp;dtab=1"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4.png"/><Relationship Id="rId5" Type="http://schemas.openxmlformats.org/officeDocument/2006/relationships/hyperlink" Target="http://groundspark.org/movies/letsgetreal/jasperpushed_dsl.wmv" TargetMode="Externa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hyperlink" Target="http://www.stopbullying.gov/prevention"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44000" cy="1219200"/>
          </a:xfrm>
        </p:spPr>
        <p:txBody>
          <a:bodyPr>
            <a:noAutofit/>
          </a:bodyPr>
          <a:lstStyle/>
          <a:p>
            <a:pPr algn="ctr"/>
            <a:r>
              <a:rPr lang="en-US" sz="4000" b="1" i="1" dirty="0" err="1" smtClean="0">
                <a:solidFill>
                  <a:srgbClr val="000000"/>
                </a:solidFill>
              </a:rPr>
              <a:t>EquiLearn</a:t>
            </a:r>
            <a:r>
              <a:rPr lang="en-US" sz="4000" b="1" dirty="0" smtClean="0">
                <a:solidFill>
                  <a:srgbClr val="000000"/>
                </a:solidFill>
              </a:rPr>
              <a:t> Focus Session One:</a:t>
            </a:r>
            <a:endParaRPr lang="en-US" sz="4000" dirty="0">
              <a:solidFill>
                <a:schemeClr val="accent3">
                  <a:lumMod val="90000"/>
                  <a:lumOff val="10000"/>
                </a:schemeClr>
              </a:solidFill>
              <a:latin typeface="Arial Black" pitchFamily="34" charset="0"/>
              <a:cs typeface="Arial" pitchFamily="34" charset="0"/>
            </a:endParaRPr>
          </a:p>
        </p:txBody>
      </p:sp>
      <p:sp>
        <p:nvSpPr>
          <p:cNvPr id="5" name="TextBox 4"/>
          <p:cNvSpPr txBox="1"/>
          <p:nvPr/>
        </p:nvSpPr>
        <p:spPr>
          <a:xfrm>
            <a:off x="3581400" y="1524000"/>
            <a:ext cx="5029200" cy="584776"/>
          </a:xfrm>
          <a:prstGeom prst="rect">
            <a:avLst/>
          </a:prstGeom>
          <a:noFill/>
        </p:spPr>
        <p:txBody>
          <a:bodyPr wrap="square" rtlCol="0">
            <a:spAutoFit/>
          </a:bodyPr>
          <a:lstStyle/>
          <a:p>
            <a:pPr algn="ctr"/>
            <a:r>
              <a:rPr lang="en-US" sz="3200" dirty="0" smtClean="0">
                <a:solidFill>
                  <a:srgbClr val="000000"/>
                </a:solidFill>
                <a:latin typeface="+mj-lt"/>
              </a:rPr>
              <a:t>Bullying and Harassment</a:t>
            </a:r>
            <a:endParaRPr lang="en-US" sz="3200" dirty="0">
              <a:solidFill>
                <a:srgbClr val="000000"/>
              </a:solidFill>
              <a:latin typeface="+mj-lt"/>
            </a:endParaRPr>
          </a:p>
        </p:txBody>
      </p:sp>
      <p:sp>
        <p:nvSpPr>
          <p:cNvPr id="6" name="TextBox 5"/>
          <p:cNvSpPr txBox="1"/>
          <p:nvPr/>
        </p:nvSpPr>
        <p:spPr>
          <a:xfrm>
            <a:off x="381000" y="6400800"/>
            <a:ext cx="8686800" cy="338554"/>
          </a:xfrm>
          <a:prstGeom prst="rect">
            <a:avLst/>
          </a:prstGeom>
          <a:noFill/>
        </p:spPr>
        <p:txBody>
          <a:bodyPr wrap="square" rtlCol="0">
            <a:spAutoFit/>
          </a:bodyPr>
          <a:lstStyle/>
          <a:p>
            <a:pPr algn="r"/>
            <a:r>
              <a:rPr lang="en-US" sz="1600" b="1" dirty="0" smtClean="0">
                <a:solidFill>
                  <a:schemeClr val="bg2">
                    <a:lumMod val="50000"/>
                  </a:schemeClr>
                </a:solidFill>
                <a:latin typeface="Arial"/>
                <a:ea typeface="+mj-ea"/>
                <a:cs typeface="Arial"/>
              </a:rPr>
              <a:t>Copyright </a:t>
            </a:r>
            <a:r>
              <a:rPr lang="en-US" sz="1600" b="1" dirty="0" smtClean="0">
                <a:solidFill>
                  <a:schemeClr val="bg2">
                    <a:lumMod val="50000"/>
                  </a:schemeClr>
                </a:solidFill>
                <a:latin typeface="Arial"/>
                <a:ea typeface="+mj-ea"/>
                <a:cs typeface="Arial"/>
              </a:rPr>
              <a:t>© 2013 by Great Lakes Equity Center</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600200"/>
            <a:ext cx="2944091" cy="1905000"/>
          </a:xfrm>
          <a:prstGeom prst="rect">
            <a:avLst/>
          </a:prstGeom>
        </p:spPr>
      </p:pic>
    </p:spTree>
    <p:extLst>
      <p:ext uri="{BB962C8B-B14F-4D97-AF65-F5344CB8AC3E}">
        <p14:creationId xmlns:p14="http://schemas.microsoft.com/office/powerpoint/2010/main" val="3855797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066800"/>
          </a:xfrm>
        </p:spPr>
        <p:txBody>
          <a:bodyPr>
            <a:normAutofit fontScale="90000"/>
          </a:bodyPr>
          <a:lstStyle/>
          <a:p>
            <a:r>
              <a:rPr lang="en-US" b="1" dirty="0" smtClean="0"/>
              <a:t>When will school districts violate civil rights laws?</a:t>
            </a:r>
            <a:endParaRPr lang="en-US" b="1" dirty="0"/>
          </a:p>
        </p:txBody>
      </p:sp>
      <p:sp>
        <p:nvSpPr>
          <p:cNvPr id="3" name="Content Placeholder 2"/>
          <p:cNvSpPr>
            <a:spLocks noGrp="1"/>
          </p:cNvSpPr>
          <p:nvPr>
            <p:ph idx="1"/>
          </p:nvPr>
        </p:nvSpPr>
        <p:spPr>
          <a:xfrm>
            <a:off x="304800" y="1676400"/>
            <a:ext cx="8382000" cy="4898136"/>
          </a:xfrm>
        </p:spPr>
        <p:txBody>
          <a:bodyPr>
            <a:noAutofit/>
          </a:bodyPr>
          <a:lstStyle/>
          <a:p>
            <a:pPr lvl="1">
              <a:buFont typeface="Wingdings" pitchFamily="2" charset="2"/>
              <a:buChar char="q"/>
            </a:pPr>
            <a:r>
              <a:rPr lang="en-US" sz="3600" dirty="0" smtClean="0">
                <a:latin typeface="+mj-lt"/>
              </a:rPr>
              <a:t>When harassment based on race, color, national origin, sex, religion or disability is sufficiently serious that it creates a </a:t>
            </a:r>
            <a:r>
              <a:rPr lang="en-US" sz="3600" i="1" dirty="0" smtClean="0">
                <a:solidFill>
                  <a:schemeClr val="bg1"/>
                </a:solidFill>
                <a:latin typeface="+mj-lt"/>
              </a:rPr>
              <a:t>hostile environment</a:t>
            </a:r>
            <a:r>
              <a:rPr lang="en-US" sz="3600" dirty="0" smtClean="0">
                <a:latin typeface="+mj-lt"/>
              </a:rPr>
              <a:t>, and</a:t>
            </a:r>
          </a:p>
          <a:p>
            <a:pPr lvl="1">
              <a:buFont typeface="Wingdings" pitchFamily="2" charset="2"/>
              <a:buChar char="q"/>
            </a:pPr>
            <a:r>
              <a:rPr lang="en-US" sz="3600" dirty="0" smtClean="0">
                <a:latin typeface="+mj-lt"/>
              </a:rPr>
              <a:t>such harassment is </a:t>
            </a:r>
            <a:r>
              <a:rPr lang="en-US" sz="3600" i="1" dirty="0" smtClean="0">
                <a:solidFill>
                  <a:schemeClr val="bg1"/>
                </a:solidFill>
                <a:latin typeface="+mj-lt"/>
              </a:rPr>
              <a:t>encouraged, tolerated, not adequately addressed, or ignored</a:t>
            </a:r>
            <a:r>
              <a:rPr lang="en-US" sz="3600" dirty="0" smtClean="0">
                <a:latin typeface="+mj-lt"/>
              </a:rPr>
              <a:t> by school employees.</a:t>
            </a:r>
            <a:endParaRPr lang="en-US" sz="3600" dirty="0">
              <a:latin typeface="+mj-lt"/>
            </a:endParaRPr>
          </a:p>
        </p:txBody>
      </p:sp>
      <p:sp>
        <p:nvSpPr>
          <p:cNvPr id="4" name="TextBox 3"/>
          <p:cNvSpPr txBox="1"/>
          <p:nvPr/>
        </p:nvSpPr>
        <p:spPr>
          <a:xfrm>
            <a:off x="3505200" y="6356717"/>
            <a:ext cx="4495800" cy="338554"/>
          </a:xfrm>
          <a:prstGeom prst="rect">
            <a:avLst/>
          </a:prstGeom>
          <a:noFill/>
        </p:spPr>
        <p:txBody>
          <a:bodyPr wrap="square" rtlCol="0">
            <a:spAutoFit/>
          </a:bodyPr>
          <a:lstStyle/>
          <a:p>
            <a:pPr algn="r"/>
            <a:r>
              <a:rPr lang="en-US" sz="1600" dirty="0">
                <a:latin typeface="+mj-lt"/>
              </a:rPr>
              <a:t>Copyright © 2013 by Great Lakes Equity Center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458200" cy="1447800"/>
          </a:xfrm>
        </p:spPr>
        <p:txBody>
          <a:bodyPr>
            <a:normAutofit/>
          </a:bodyPr>
          <a:lstStyle/>
          <a:p>
            <a:pPr lvl="0"/>
            <a:r>
              <a:rPr lang="en-US" b="1" dirty="0" smtClean="0"/>
              <a:t>Which behaviors create a hostile </a:t>
            </a:r>
            <a:r>
              <a:rPr lang="en-US" b="1" dirty="0"/>
              <a:t>environment </a:t>
            </a:r>
            <a:r>
              <a:rPr lang="en-US" b="1" dirty="0" smtClean="0"/>
              <a:t>?</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31218047"/>
              </p:ext>
            </p:extLst>
          </p:nvPr>
        </p:nvGraphicFramePr>
        <p:xfrm>
          <a:off x="457200" y="1676400"/>
          <a:ext cx="7848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971800" y="6400800"/>
            <a:ext cx="4953000" cy="338554"/>
          </a:xfrm>
          <a:prstGeom prst="rect">
            <a:avLst/>
          </a:prstGeom>
          <a:noFill/>
        </p:spPr>
        <p:txBody>
          <a:bodyPr wrap="square" rtlCol="0">
            <a:spAutoFit/>
          </a:bodyPr>
          <a:lstStyle/>
          <a:p>
            <a:pPr algn="r"/>
            <a:r>
              <a:rPr lang="en-US" sz="1600" dirty="0">
                <a:latin typeface="+mj-lt"/>
              </a:rPr>
              <a:t>Copyright © 2013 by Great Lakes Equity Center</a:t>
            </a:r>
          </a:p>
        </p:txBody>
      </p:sp>
    </p:spTree>
    <p:extLst>
      <p:ext uri="{BB962C8B-B14F-4D97-AF65-F5344CB8AC3E}">
        <p14:creationId xmlns:p14="http://schemas.microsoft.com/office/powerpoint/2010/main" val="767961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838200"/>
          </a:xfrm>
        </p:spPr>
        <p:txBody>
          <a:bodyPr>
            <a:normAutofit/>
          </a:bodyPr>
          <a:lstStyle/>
          <a:p>
            <a:r>
              <a:rPr lang="en-US" b="1" dirty="0" smtClean="0"/>
              <a:t>Ethical Obligation</a:t>
            </a:r>
            <a:endParaRPr lang="en-US" b="1" dirty="0"/>
          </a:p>
        </p:txBody>
      </p:sp>
      <p:graphicFrame>
        <p:nvGraphicFramePr>
          <p:cNvPr id="4" name="Content Placeholder 3"/>
          <p:cNvGraphicFramePr>
            <a:graphicFrameLocks noGrp="1"/>
          </p:cNvGraphicFramePr>
          <p:nvPr>
            <p:ph idx="1"/>
          </p:nvPr>
        </p:nvGraphicFramePr>
        <p:xfrm>
          <a:off x="228600" y="1371600"/>
          <a:ext cx="8686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352800" y="6434554"/>
            <a:ext cx="4648200" cy="338554"/>
          </a:xfrm>
          <a:prstGeom prst="rect">
            <a:avLst/>
          </a:prstGeom>
          <a:noFill/>
        </p:spPr>
        <p:txBody>
          <a:bodyPr wrap="square" rtlCol="0">
            <a:spAutoFit/>
          </a:bodyPr>
          <a:lstStyle/>
          <a:p>
            <a:pPr algn="r"/>
            <a:r>
              <a:rPr lang="en-US" sz="1600" dirty="0">
                <a:latin typeface="+mj-lt"/>
              </a:rPr>
              <a:t>Copyright © 2013 by Great Lakes Equity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graphicEl>
                                              <a:dgm id="{A4C431D8-175A-4A16-8B6C-E9F35D41370A}"/>
                                            </p:graphicEl>
                                          </p:spTgt>
                                        </p:tgtEl>
                                        <p:attrNameLst>
                                          <p:attrName>style.visibility</p:attrName>
                                        </p:attrNameLst>
                                      </p:cBhvr>
                                      <p:to>
                                        <p:strVal val="visible"/>
                                      </p:to>
                                    </p:set>
                                    <p:animEffect transition="in" filter="fade">
                                      <p:cBhvr>
                                        <p:cTn id="7" dur="1000"/>
                                        <p:tgtEl>
                                          <p:spTgt spid="4">
                                            <p:graphicEl>
                                              <a:dgm id="{A4C431D8-175A-4A16-8B6C-E9F35D41370A}"/>
                                            </p:graphicEl>
                                          </p:spTgt>
                                        </p:tgtEl>
                                      </p:cBhvr>
                                    </p:animEffect>
                                    <p:anim calcmode="lin" valueType="num">
                                      <p:cBhvr>
                                        <p:cTn id="8" dur="1000" fill="hold"/>
                                        <p:tgtEl>
                                          <p:spTgt spid="4">
                                            <p:graphicEl>
                                              <a:dgm id="{A4C431D8-175A-4A16-8B6C-E9F35D41370A}"/>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A4C431D8-175A-4A16-8B6C-E9F35D41370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graphicEl>
                                              <a:dgm id="{58D069B4-E596-46F6-B7E2-8147707BB846}"/>
                                            </p:graphicEl>
                                          </p:spTgt>
                                        </p:tgtEl>
                                        <p:attrNameLst>
                                          <p:attrName>style.visibility</p:attrName>
                                        </p:attrNameLst>
                                      </p:cBhvr>
                                      <p:to>
                                        <p:strVal val="visible"/>
                                      </p:to>
                                    </p:set>
                                    <p:animEffect transition="in" filter="fade">
                                      <p:cBhvr>
                                        <p:cTn id="14" dur="1000"/>
                                        <p:tgtEl>
                                          <p:spTgt spid="4">
                                            <p:graphicEl>
                                              <a:dgm id="{58D069B4-E596-46F6-B7E2-8147707BB846}"/>
                                            </p:graphicEl>
                                          </p:spTgt>
                                        </p:tgtEl>
                                      </p:cBhvr>
                                    </p:animEffect>
                                    <p:anim calcmode="lin" valueType="num">
                                      <p:cBhvr>
                                        <p:cTn id="15" dur="1000" fill="hold"/>
                                        <p:tgtEl>
                                          <p:spTgt spid="4">
                                            <p:graphicEl>
                                              <a:dgm id="{58D069B4-E596-46F6-B7E2-8147707BB846}"/>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58D069B4-E596-46F6-B7E2-8147707BB84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graphicEl>
                                              <a:dgm id="{7F4B9852-51E4-4B33-A6D6-320730C2385F}"/>
                                            </p:graphicEl>
                                          </p:spTgt>
                                        </p:tgtEl>
                                        <p:attrNameLst>
                                          <p:attrName>style.visibility</p:attrName>
                                        </p:attrNameLst>
                                      </p:cBhvr>
                                      <p:to>
                                        <p:strVal val="visible"/>
                                      </p:to>
                                    </p:set>
                                    <p:animEffect transition="in" filter="fade">
                                      <p:cBhvr>
                                        <p:cTn id="21" dur="1000"/>
                                        <p:tgtEl>
                                          <p:spTgt spid="4">
                                            <p:graphicEl>
                                              <a:dgm id="{7F4B9852-51E4-4B33-A6D6-320730C2385F}"/>
                                            </p:graphicEl>
                                          </p:spTgt>
                                        </p:tgtEl>
                                      </p:cBhvr>
                                    </p:animEffect>
                                    <p:anim calcmode="lin" valueType="num">
                                      <p:cBhvr>
                                        <p:cTn id="22" dur="1000" fill="hold"/>
                                        <p:tgtEl>
                                          <p:spTgt spid="4">
                                            <p:graphicEl>
                                              <a:dgm id="{7F4B9852-51E4-4B33-A6D6-320730C2385F}"/>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7F4B9852-51E4-4B33-A6D6-320730C2385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graphicEl>
                                              <a:dgm id="{C3D66694-5F6B-4F00-9042-A528EAEE07AB}"/>
                                            </p:graphicEl>
                                          </p:spTgt>
                                        </p:tgtEl>
                                        <p:attrNameLst>
                                          <p:attrName>style.visibility</p:attrName>
                                        </p:attrNameLst>
                                      </p:cBhvr>
                                      <p:to>
                                        <p:strVal val="visible"/>
                                      </p:to>
                                    </p:set>
                                    <p:animEffect transition="in" filter="fade">
                                      <p:cBhvr>
                                        <p:cTn id="28" dur="1000"/>
                                        <p:tgtEl>
                                          <p:spTgt spid="4">
                                            <p:graphicEl>
                                              <a:dgm id="{C3D66694-5F6B-4F00-9042-A528EAEE07AB}"/>
                                            </p:graphicEl>
                                          </p:spTgt>
                                        </p:tgtEl>
                                      </p:cBhvr>
                                    </p:animEffect>
                                    <p:anim calcmode="lin" valueType="num">
                                      <p:cBhvr>
                                        <p:cTn id="29" dur="1000" fill="hold"/>
                                        <p:tgtEl>
                                          <p:spTgt spid="4">
                                            <p:graphicEl>
                                              <a:dgm id="{C3D66694-5F6B-4F00-9042-A528EAEE07AB}"/>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C3D66694-5F6B-4F00-9042-A528EAEE07AB}"/>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graphicEl>
                                              <a:dgm id="{0103E21B-DB7B-4816-8FF9-11B71C8AE343}"/>
                                            </p:graphicEl>
                                          </p:spTgt>
                                        </p:tgtEl>
                                        <p:attrNameLst>
                                          <p:attrName>style.visibility</p:attrName>
                                        </p:attrNameLst>
                                      </p:cBhvr>
                                      <p:to>
                                        <p:strVal val="visible"/>
                                      </p:to>
                                    </p:set>
                                    <p:animEffect transition="in" filter="fade">
                                      <p:cBhvr>
                                        <p:cTn id="35" dur="1000"/>
                                        <p:tgtEl>
                                          <p:spTgt spid="4">
                                            <p:graphicEl>
                                              <a:dgm id="{0103E21B-DB7B-4816-8FF9-11B71C8AE343}"/>
                                            </p:graphicEl>
                                          </p:spTgt>
                                        </p:tgtEl>
                                      </p:cBhvr>
                                    </p:animEffect>
                                    <p:anim calcmode="lin" valueType="num">
                                      <p:cBhvr>
                                        <p:cTn id="36" dur="1000" fill="hold"/>
                                        <p:tgtEl>
                                          <p:spTgt spid="4">
                                            <p:graphicEl>
                                              <a:dgm id="{0103E21B-DB7B-4816-8FF9-11B71C8AE343}"/>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0103E21B-DB7B-4816-8FF9-11B71C8AE34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graphicEl>
                                              <a:dgm id="{ACAE00C6-8371-496B-A268-16B0B05B3910}"/>
                                            </p:graphicEl>
                                          </p:spTgt>
                                        </p:tgtEl>
                                        <p:attrNameLst>
                                          <p:attrName>style.visibility</p:attrName>
                                        </p:attrNameLst>
                                      </p:cBhvr>
                                      <p:to>
                                        <p:strVal val="visible"/>
                                      </p:to>
                                    </p:set>
                                    <p:animEffect transition="in" filter="fade">
                                      <p:cBhvr>
                                        <p:cTn id="42" dur="1000"/>
                                        <p:tgtEl>
                                          <p:spTgt spid="4">
                                            <p:graphicEl>
                                              <a:dgm id="{ACAE00C6-8371-496B-A268-16B0B05B3910}"/>
                                            </p:graphicEl>
                                          </p:spTgt>
                                        </p:tgtEl>
                                      </p:cBhvr>
                                    </p:animEffect>
                                    <p:anim calcmode="lin" valueType="num">
                                      <p:cBhvr>
                                        <p:cTn id="43" dur="1000" fill="hold"/>
                                        <p:tgtEl>
                                          <p:spTgt spid="4">
                                            <p:graphicEl>
                                              <a:dgm id="{ACAE00C6-8371-496B-A268-16B0B05B3910}"/>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ACAE00C6-8371-496B-A268-16B0B05B391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533400"/>
          <a:ext cx="86868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28600" y="609600"/>
            <a:ext cx="8229600" cy="1066800"/>
          </a:xfrm>
        </p:spPr>
        <p:txBody>
          <a:bodyPr/>
          <a:lstStyle/>
          <a:p>
            <a:r>
              <a:rPr lang="en-US" dirty="0" smtClean="0"/>
              <a:t>	</a:t>
            </a:r>
            <a:r>
              <a:rPr lang="en-US" dirty="0" smtClean="0">
                <a:solidFill>
                  <a:srgbClr val="000000"/>
                </a:solidFill>
              </a:rPr>
              <a:t>WHAT MUST DISTRICTS DO?</a:t>
            </a:r>
            <a:endParaRPr lang="en-US" dirty="0">
              <a:solidFill>
                <a:srgbClr val="000000"/>
              </a:solidFill>
            </a:endParaRPr>
          </a:p>
        </p:txBody>
      </p:sp>
      <p:sp>
        <p:nvSpPr>
          <p:cNvPr id="3" name="TextBox 2"/>
          <p:cNvSpPr txBox="1"/>
          <p:nvPr/>
        </p:nvSpPr>
        <p:spPr>
          <a:xfrm>
            <a:off x="3505200" y="6417677"/>
            <a:ext cx="4495800" cy="338554"/>
          </a:xfrm>
          <a:prstGeom prst="rect">
            <a:avLst/>
          </a:prstGeom>
          <a:noFill/>
        </p:spPr>
        <p:txBody>
          <a:bodyPr wrap="square" rtlCol="0">
            <a:spAutoFit/>
          </a:bodyPr>
          <a:lstStyle/>
          <a:p>
            <a:pPr algn="r"/>
            <a:r>
              <a:rPr lang="en-US" sz="1600" dirty="0">
                <a:latin typeface="+mj-lt"/>
              </a:rPr>
              <a:t>Copyright © 2013 by Great Lakes Equity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graphicEl>
                                              <a:dgm id="{8EDEBAB3-2175-40A3-9FA5-CC6CE2A0E230}"/>
                                            </p:graphicEl>
                                          </p:spTgt>
                                        </p:tgtEl>
                                        <p:attrNameLst>
                                          <p:attrName>style.visibility</p:attrName>
                                        </p:attrNameLst>
                                      </p:cBhvr>
                                      <p:to>
                                        <p:strVal val="visible"/>
                                      </p:to>
                                    </p:set>
                                    <p:animEffect transition="in" filter="fade">
                                      <p:cBhvr>
                                        <p:cTn id="7" dur="1000"/>
                                        <p:tgtEl>
                                          <p:spTgt spid="4">
                                            <p:graphicEl>
                                              <a:dgm id="{8EDEBAB3-2175-40A3-9FA5-CC6CE2A0E230}"/>
                                            </p:graphicEl>
                                          </p:spTgt>
                                        </p:tgtEl>
                                      </p:cBhvr>
                                    </p:animEffect>
                                    <p:anim calcmode="lin" valueType="num">
                                      <p:cBhvr>
                                        <p:cTn id="8" dur="1000" fill="hold"/>
                                        <p:tgtEl>
                                          <p:spTgt spid="4">
                                            <p:graphicEl>
                                              <a:dgm id="{8EDEBAB3-2175-40A3-9FA5-CC6CE2A0E230}"/>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8EDEBAB3-2175-40A3-9FA5-CC6CE2A0E230}"/>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graphicEl>
                                              <a:dgm id="{73A11355-9358-4356-801F-B878EDEF94EA}"/>
                                            </p:graphicEl>
                                          </p:spTgt>
                                        </p:tgtEl>
                                        <p:attrNameLst>
                                          <p:attrName>style.visibility</p:attrName>
                                        </p:attrNameLst>
                                      </p:cBhvr>
                                      <p:to>
                                        <p:strVal val="visible"/>
                                      </p:to>
                                    </p:set>
                                    <p:animEffect transition="in" filter="fade">
                                      <p:cBhvr>
                                        <p:cTn id="14" dur="1000"/>
                                        <p:tgtEl>
                                          <p:spTgt spid="4">
                                            <p:graphicEl>
                                              <a:dgm id="{73A11355-9358-4356-801F-B878EDEF94EA}"/>
                                            </p:graphicEl>
                                          </p:spTgt>
                                        </p:tgtEl>
                                      </p:cBhvr>
                                    </p:animEffect>
                                    <p:anim calcmode="lin" valueType="num">
                                      <p:cBhvr>
                                        <p:cTn id="15" dur="1000" fill="hold"/>
                                        <p:tgtEl>
                                          <p:spTgt spid="4">
                                            <p:graphicEl>
                                              <a:dgm id="{73A11355-9358-4356-801F-B878EDEF94EA}"/>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73A11355-9358-4356-801F-B878EDEF94EA}"/>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graphicEl>
                                              <a:dgm id="{926B9B4C-E41D-4B1C-A938-E02ADCF6D6F3}"/>
                                            </p:graphicEl>
                                          </p:spTgt>
                                        </p:tgtEl>
                                        <p:attrNameLst>
                                          <p:attrName>style.visibility</p:attrName>
                                        </p:attrNameLst>
                                      </p:cBhvr>
                                      <p:to>
                                        <p:strVal val="visible"/>
                                      </p:to>
                                    </p:set>
                                    <p:animEffect transition="in" filter="fade">
                                      <p:cBhvr>
                                        <p:cTn id="21" dur="1000"/>
                                        <p:tgtEl>
                                          <p:spTgt spid="4">
                                            <p:graphicEl>
                                              <a:dgm id="{926B9B4C-E41D-4B1C-A938-E02ADCF6D6F3}"/>
                                            </p:graphicEl>
                                          </p:spTgt>
                                        </p:tgtEl>
                                      </p:cBhvr>
                                    </p:animEffect>
                                    <p:anim calcmode="lin" valueType="num">
                                      <p:cBhvr>
                                        <p:cTn id="22" dur="1000" fill="hold"/>
                                        <p:tgtEl>
                                          <p:spTgt spid="4">
                                            <p:graphicEl>
                                              <a:dgm id="{926B9B4C-E41D-4B1C-A938-E02ADCF6D6F3}"/>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926B9B4C-E41D-4B1C-A938-E02ADCF6D6F3}"/>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graphicEl>
                                              <a:dgm id="{1055671C-D159-4674-9776-8B271748960B}"/>
                                            </p:graphicEl>
                                          </p:spTgt>
                                        </p:tgtEl>
                                        <p:attrNameLst>
                                          <p:attrName>style.visibility</p:attrName>
                                        </p:attrNameLst>
                                      </p:cBhvr>
                                      <p:to>
                                        <p:strVal val="visible"/>
                                      </p:to>
                                    </p:set>
                                    <p:animEffect transition="in" filter="fade">
                                      <p:cBhvr>
                                        <p:cTn id="28" dur="1000"/>
                                        <p:tgtEl>
                                          <p:spTgt spid="4">
                                            <p:graphicEl>
                                              <a:dgm id="{1055671C-D159-4674-9776-8B271748960B}"/>
                                            </p:graphicEl>
                                          </p:spTgt>
                                        </p:tgtEl>
                                      </p:cBhvr>
                                    </p:animEffect>
                                    <p:anim calcmode="lin" valueType="num">
                                      <p:cBhvr>
                                        <p:cTn id="29" dur="1000" fill="hold"/>
                                        <p:tgtEl>
                                          <p:spTgt spid="4">
                                            <p:graphicEl>
                                              <a:dgm id="{1055671C-D159-4674-9776-8B271748960B}"/>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1055671C-D159-4674-9776-8B271748960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109728" indent="0">
              <a:buNone/>
            </a:pPr>
            <a:r>
              <a:rPr lang="en-US" dirty="0" smtClean="0"/>
              <a:t>Video Stream from “Let’s Get Real”</a:t>
            </a:r>
          </a:p>
          <a:p>
            <a:pPr marL="109728" indent="0">
              <a:buNone/>
            </a:pPr>
            <a:r>
              <a:rPr lang="en-US" dirty="0" smtClean="0"/>
              <a:t>http://www.newdaydigital.com/Let-s-Get-Real.html</a:t>
            </a:r>
          </a:p>
          <a:p>
            <a:pPr marL="109728" indent="0">
              <a:buNone/>
            </a:pPr>
            <a:r>
              <a:rPr lang="en-US" dirty="0" smtClean="0"/>
              <a:t>Part of the Respect for all Project</a:t>
            </a:r>
          </a:p>
          <a:p>
            <a:pPr marL="109728" indent="0">
              <a:buNone/>
            </a:pPr>
            <a:endParaRPr lang="en-US" dirty="0"/>
          </a:p>
          <a:p>
            <a:pPr marL="109728" indent="0">
              <a:buNone/>
            </a:pPr>
            <a:r>
              <a:rPr lang="en-US" dirty="0"/>
              <a:t>h</a:t>
            </a:r>
            <a:r>
              <a:rPr lang="en-US" dirty="0" smtClean="0"/>
              <a:t>ttp://groundspark.org</a:t>
            </a:r>
            <a:endParaRPr lang="en-US" dirty="0"/>
          </a:p>
        </p:txBody>
      </p:sp>
    </p:spTree>
    <p:extLst>
      <p:ext uri="{BB962C8B-B14F-4D97-AF65-F5344CB8AC3E}">
        <p14:creationId xmlns:p14="http://schemas.microsoft.com/office/powerpoint/2010/main" val="3250756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Scenario Analysis Tool</a:t>
            </a:r>
            <a:endParaRPr lang="en-US" dirty="0"/>
          </a:p>
        </p:txBody>
      </p:sp>
      <p:sp>
        <p:nvSpPr>
          <p:cNvPr id="5" name="Text Placeholder 4"/>
          <p:cNvSpPr>
            <a:spLocks noGrp="1"/>
          </p:cNvSpPr>
          <p:nvPr>
            <p:ph type="body" idx="1"/>
          </p:nvPr>
        </p:nvSpPr>
        <p:spPr/>
        <p:txBody>
          <a:bodyPr>
            <a:normAutofit/>
          </a:bodyPr>
          <a:lstStyle/>
          <a:p>
            <a:r>
              <a:rPr lang="en-US" sz="3200" b="1" i="1" dirty="0" smtClean="0">
                <a:latin typeface="+mj-lt"/>
              </a:rPr>
              <a:t>Examining cases to understand bullying and harassment</a:t>
            </a:r>
            <a:endParaRPr lang="en-US" sz="3200" b="1" i="1" dirty="0">
              <a:latin typeface="+mj-lt"/>
            </a:endParaRPr>
          </a:p>
        </p:txBody>
      </p:sp>
      <p:sp>
        <p:nvSpPr>
          <p:cNvPr id="2" name="TextBox 1"/>
          <p:cNvSpPr txBox="1"/>
          <p:nvPr/>
        </p:nvSpPr>
        <p:spPr>
          <a:xfrm>
            <a:off x="3383280" y="6417677"/>
            <a:ext cx="4648200" cy="338554"/>
          </a:xfrm>
          <a:prstGeom prst="rect">
            <a:avLst/>
          </a:prstGeom>
          <a:noFill/>
        </p:spPr>
        <p:txBody>
          <a:bodyPr wrap="square" rtlCol="0">
            <a:spAutoFit/>
          </a:bodyPr>
          <a:lstStyle/>
          <a:p>
            <a:pPr algn="r"/>
            <a:r>
              <a:rPr lang="en-US" sz="1600" dirty="0">
                <a:latin typeface="+mj-lt"/>
              </a:rPr>
              <a:t>Copyright © 2013 by Great Lakes Equity Center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09600"/>
            <a:ext cx="8458200" cy="685800"/>
          </a:xfrm>
        </p:spPr>
        <p:txBody>
          <a:bodyPr>
            <a:noAutofit/>
          </a:bodyPr>
          <a:lstStyle/>
          <a:p>
            <a:r>
              <a:rPr lang="en-US" b="1" dirty="0" smtClean="0"/>
              <a:t>Example 1</a:t>
            </a:r>
            <a:endParaRPr lang="en-US" b="1" dirty="0"/>
          </a:p>
        </p:txBody>
      </p:sp>
      <p:sp>
        <p:nvSpPr>
          <p:cNvPr id="3" name="Content Placeholder 2"/>
          <p:cNvSpPr>
            <a:spLocks noGrp="1"/>
          </p:cNvSpPr>
          <p:nvPr>
            <p:ph idx="1"/>
          </p:nvPr>
        </p:nvSpPr>
        <p:spPr>
          <a:xfrm>
            <a:off x="0" y="1219200"/>
            <a:ext cx="9144000" cy="5181600"/>
          </a:xfrm>
        </p:spPr>
        <p:txBody>
          <a:bodyPr>
            <a:normAutofit lnSpcReduction="10000"/>
          </a:bodyPr>
          <a:lstStyle/>
          <a:p>
            <a:pPr>
              <a:buNone/>
            </a:pPr>
            <a:r>
              <a:rPr lang="en-US" i="1" dirty="0" smtClean="0"/>
              <a:t>Some students anonymously inserted offensive notes</a:t>
            </a:r>
          </a:p>
          <a:p>
            <a:pPr>
              <a:buNone/>
            </a:pPr>
            <a:r>
              <a:rPr lang="en-US" i="1" dirty="0" smtClean="0"/>
              <a:t>into African‐American students’ lockers and notebooks,</a:t>
            </a:r>
          </a:p>
          <a:p>
            <a:pPr>
              <a:buNone/>
            </a:pPr>
            <a:r>
              <a:rPr lang="en-US" i="1" dirty="0" smtClean="0"/>
              <a:t>used racial slurs, and threatened African‐American</a:t>
            </a:r>
          </a:p>
          <a:p>
            <a:pPr>
              <a:buNone/>
            </a:pPr>
            <a:r>
              <a:rPr lang="en-US" i="1" dirty="0" smtClean="0"/>
              <a:t>students who tried to sit near them in the cafeteria. Some</a:t>
            </a:r>
          </a:p>
          <a:p>
            <a:pPr>
              <a:buNone/>
            </a:pPr>
            <a:r>
              <a:rPr lang="en-US" i="1" dirty="0" smtClean="0"/>
              <a:t>African‐American students told school officials that they</a:t>
            </a:r>
          </a:p>
          <a:p>
            <a:pPr>
              <a:buNone/>
            </a:pPr>
            <a:r>
              <a:rPr lang="en-US" i="1" dirty="0" smtClean="0"/>
              <a:t>did not feel safe at school. The school investigated and</a:t>
            </a:r>
          </a:p>
          <a:p>
            <a:pPr>
              <a:buNone/>
            </a:pPr>
            <a:r>
              <a:rPr lang="en-US" i="1" dirty="0" smtClean="0"/>
              <a:t>responded to individual instances of misconduct by</a:t>
            </a:r>
          </a:p>
          <a:p>
            <a:pPr>
              <a:buNone/>
            </a:pPr>
            <a:r>
              <a:rPr lang="en-US" i="1" dirty="0" smtClean="0"/>
              <a:t>assigning detention to the few students it could</a:t>
            </a:r>
          </a:p>
          <a:p>
            <a:pPr>
              <a:buNone/>
            </a:pPr>
            <a:r>
              <a:rPr lang="en-US" i="1" dirty="0" smtClean="0"/>
              <a:t>Identify who engaged in the harassment”. However, racial tensions in the school continued </a:t>
            </a:r>
          </a:p>
          <a:p>
            <a:pPr>
              <a:buNone/>
            </a:pPr>
            <a:r>
              <a:rPr lang="en-US" i="1" dirty="0" smtClean="0"/>
              <a:t>to escalate to the point that several fights broke out </a:t>
            </a:r>
          </a:p>
          <a:p>
            <a:pPr>
              <a:buNone/>
            </a:pPr>
            <a:r>
              <a:rPr lang="en-US" i="1" dirty="0" smtClean="0"/>
              <a:t>between the school’s racial groups. </a:t>
            </a:r>
          </a:p>
          <a:p>
            <a:pPr>
              <a:buNone/>
            </a:pPr>
            <a:endParaRPr lang="en-US" dirty="0"/>
          </a:p>
        </p:txBody>
      </p:sp>
      <p:sp>
        <p:nvSpPr>
          <p:cNvPr id="4" name="TextBox 3"/>
          <p:cNvSpPr txBox="1"/>
          <p:nvPr/>
        </p:nvSpPr>
        <p:spPr>
          <a:xfrm>
            <a:off x="3352800" y="6400800"/>
            <a:ext cx="46482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4026131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924800" cy="685800"/>
          </a:xfrm>
        </p:spPr>
        <p:txBody>
          <a:bodyPr>
            <a:noAutofit/>
          </a:bodyPr>
          <a:lstStyle/>
          <a:p>
            <a:r>
              <a:rPr lang="en-US" b="1" dirty="0" smtClean="0"/>
              <a:t>Example 2</a:t>
            </a:r>
            <a:endParaRPr lang="en-US" b="1" dirty="0"/>
          </a:p>
        </p:txBody>
      </p:sp>
      <p:sp>
        <p:nvSpPr>
          <p:cNvPr id="3" name="Content Placeholder 2"/>
          <p:cNvSpPr>
            <a:spLocks noGrp="1"/>
          </p:cNvSpPr>
          <p:nvPr>
            <p:ph idx="1"/>
          </p:nvPr>
        </p:nvSpPr>
        <p:spPr>
          <a:xfrm>
            <a:off x="228600" y="1143000"/>
            <a:ext cx="8915400" cy="5715000"/>
          </a:xfrm>
        </p:spPr>
        <p:txBody>
          <a:bodyPr>
            <a:normAutofit fontScale="70000" lnSpcReduction="20000"/>
          </a:bodyPr>
          <a:lstStyle/>
          <a:p>
            <a:pPr>
              <a:buNone/>
            </a:pPr>
            <a:r>
              <a:rPr lang="en-US" sz="3100" i="1" dirty="0" smtClean="0"/>
              <a:t>Over the course of a school year, school employees at a junior high school</a:t>
            </a:r>
          </a:p>
          <a:p>
            <a:pPr>
              <a:buNone/>
            </a:pPr>
            <a:r>
              <a:rPr lang="en-US" sz="3100" i="1" dirty="0" smtClean="0"/>
              <a:t>received reports of several incidents of anti‐Semitic conduct at the school.</a:t>
            </a:r>
          </a:p>
          <a:p>
            <a:pPr>
              <a:buNone/>
            </a:pPr>
            <a:r>
              <a:rPr lang="en-US" sz="3100" i="1" dirty="0" smtClean="0"/>
              <a:t>Anti‐Semitic graffiti, including swastikas, was scrawled on the stalls of the</a:t>
            </a:r>
          </a:p>
          <a:p>
            <a:pPr>
              <a:buNone/>
            </a:pPr>
            <a:r>
              <a:rPr lang="en-US" sz="3100" i="1" dirty="0" smtClean="0"/>
              <a:t>school bathroom. When custodians discovered the graffiti and reported it to</a:t>
            </a:r>
          </a:p>
          <a:p>
            <a:pPr>
              <a:buNone/>
            </a:pPr>
            <a:r>
              <a:rPr lang="en-US" sz="3100" i="1" dirty="0" smtClean="0"/>
              <a:t>school administrators, the administrators ordered the graffiti removed but</a:t>
            </a:r>
          </a:p>
          <a:p>
            <a:pPr>
              <a:buNone/>
            </a:pPr>
            <a:r>
              <a:rPr lang="en-US" sz="3100" i="1" dirty="0" smtClean="0"/>
              <a:t>took no further action. At the same school, a teacher caught two</a:t>
            </a:r>
          </a:p>
          <a:p>
            <a:pPr>
              <a:buNone/>
            </a:pPr>
            <a:r>
              <a:rPr lang="en-US" sz="3100" i="1" dirty="0" smtClean="0"/>
              <a:t>ninth‐graders trying to force two seventh‐graders to give them money. The</a:t>
            </a:r>
          </a:p>
          <a:p>
            <a:pPr>
              <a:buNone/>
            </a:pPr>
            <a:r>
              <a:rPr lang="en-US" sz="3100" i="1" dirty="0" smtClean="0"/>
              <a:t>ninth‐graders told the seventh‐graders, “You Jews have all of the money,</a:t>
            </a:r>
          </a:p>
          <a:p>
            <a:pPr>
              <a:buNone/>
            </a:pPr>
            <a:r>
              <a:rPr lang="en-US" sz="3100" i="1" dirty="0" smtClean="0"/>
              <a:t>give us some.” When school administrators investigated the incident, they</a:t>
            </a:r>
          </a:p>
          <a:p>
            <a:pPr>
              <a:buNone/>
            </a:pPr>
            <a:r>
              <a:rPr lang="en-US" sz="3100" i="1" dirty="0" smtClean="0"/>
              <a:t>determined that the seventh‐graders were not actually Jewish. The school</a:t>
            </a:r>
          </a:p>
          <a:p>
            <a:pPr>
              <a:buNone/>
            </a:pPr>
            <a:r>
              <a:rPr lang="en-US" sz="3100" i="1" dirty="0" smtClean="0"/>
              <a:t>suspended the perpetrators for a week because of the serious nature of their</a:t>
            </a:r>
          </a:p>
          <a:p>
            <a:pPr>
              <a:buNone/>
            </a:pPr>
            <a:r>
              <a:rPr lang="en-US" sz="3100" i="1" dirty="0" smtClean="0"/>
              <a:t>misconduct. After that incident, younger Jewish students started avoiding the</a:t>
            </a:r>
          </a:p>
          <a:p>
            <a:pPr>
              <a:buNone/>
            </a:pPr>
            <a:r>
              <a:rPr lang="en-US" sz="3100" i="1" dirty="0" smtClean="0"/>
              <a:t>school library and computer lab because they were located in the corridor</a:t>
            </a:r>
          </a:p>
          <a:p>
            <a:pPr>
              <a:buNone/>
            </a:pPr>
            <a:r>
              <a:rPr lang="en-US" sz="3100" i="1" dirty="0" smtClean="0"/>
              <a:t>housing the lockers of the ninth‐graders. At the same school, a group of</a:t>
            </a:r>
          </a:p>
          <a:p>
            <a:pPr>
              <a:buNone/>
            </a:pPr>
            <a:r>
              <a:rPr lang="en-US" sz="3100" i="1" dirty="0" smtClean="0"/>
              <a:t>eighth‐grade students repeatedly called a Jewish student “Drew the dirty</a:t>
            </a:r>
          </a:p>
          <a:p>
            <a:pPr>
              <a:buNone/>
            </a:pPr>
            <a:r>
              <a:rPr lang="en-US" sz="3100" i="1" dirty="0" smtClean="0"/>
              <a:t>Jew.” The responsible eighth‐graders were reprimanded for teasing the</a:t>
            </a:r>
          </a:p>
          <a:p>
            <a:pPr>
              <a:buNone/>
            </a:pPr>
            <a:r>
              <a:rPr lang="en-US" sz="3100" i="1" dirty="0" smtClean="0"/>
              <a:t>Jewish student. </a:t>
            </a:r>
          </a:p>
          <a:p>
            <a:pPr>
              <a:buNone/>
            </a:pPr>
            <a:endParaRPr lang="en-US" dirty="0"/>
          </a:p>
        </p:txBody>
      </p:sp>
      <p:sp>
        <p:nvSpPr>
          <p:cNvPr id="4" name="TextBox 3"/>
          <p:cNvSpPr txBox="1"/>
          <p:nvPr/>
        </p:nvSpPr>
        <p:spPr>
          <a:xfrm>
            <a:off x="3276600" y="6400800"/>
            <a:ext cx="47244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723265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924800" cy="685800"/>
          </a:xfrm>
        </p:spPr>
        <p:txBody>
          <a:bodyPr>
            <a:noAutofit/>
          </a:bodyPr>
          <a:lstStyle/>
          <a:p>
            <a:r>
              <a:rPr lang="en-US" b="1" dirty="0" smtClean="0"/>
              <a:t>Example 3</a:t>
            </a:r>
            <a:endParaRPr lang="en-US" b="1" dirty="0"/>
          </a:p>
        </p:txBody>
      </p:sp>
      <p:sp>
        <p:nvSpPr>
          <p:cNvPr id="3" name="Content Placeholder 2"/>
          <p:cNvSpPr>
            <a:spLocks noGrp="1"/>
          </p:cNvSpPr>
          <p:nvPr>
            <p:ph idx="1"/>
          </p:nvPr>
        </p:nvSpPr>
        <p:spPr>
          <a:xfrm>
            <a:off x="228600" y="1143000"/>
            <a:ext cx="8915400" cy="5715000"/>
          </a:xfrm>
        </p:spPr>
        <p:txBody>
          <a:bodyPr>
            <a:normAutofit/>
          </a:bodyPr>
          <a:lstStyle/>
          <a:p>
            <a:endParaRPr lang="en-US" sz="2400" dirty="0" smtClean="0"/>
          </a:p>
          <a:p>
            <a:pPr>
              <a:buNone/>
            </a:pPr>
            <a:r>
              <a:rPr lang="en-US" sz="2400" i="1" dirty="0" smtClean="0"/>
              <a:t>Shortly after enrolling at a new high school, a female student had a </a:t>
            </a:r>
          </a:p>
          <a:p>
            <a:pPr>
              <a:buNone/>
            </a:pPr>
            <a:r>
              <a:rPr lang="en-US" sz="2400" i="1" dirty="0" smtClean="0"/>
              <a:t>brief romance with another student. After the couple broke up, other</a:t>
            </a:r>
          </a:p>
          <a:p>
            <a:pPr>
              <a:buNone/>
            </a:pPr>
            <a:r>
              <a:rPr lang="en-US" sz="2400" i="1" dirty="0" smtClean="0"/>
              <a:t>male and female students began routinely calling the new student</a:t>
            </a:r>
          </a:p>
          <a:p>
            <a:pPr>
              <a:buNone/>
            </a:pPr>
            <a:r>
              <a:rPr lang="en-US" sz="2400" i="1" dirty="0" smtClean="0"/>
              <a:t>sexually charged names, spreading rumors about her sexual behavior,</a:t>
            </a:r>
          </a:p>
          <a:p>
            <a:pPr>
              <a:buNone/>
            </a:pPr>
            <a:r>
              <a:rPr lang="en-US" sz="2400" i="1" dirty="0" smtClean="0"/>
              <a:t>and sending her threatening text messages and e‐mails. One of the</a:t>
            </a:r>
          </a:p>
          <a:p>
            <a:pPr>
              <a:buNone/>
            </a:pPr>
            <a:r>
              <a:rPr lang="en-US" sz="2400" i="1" dirty="0" smtClean="0"/>
              <a:t>student’s teachers and an athletic coach witnessed the name calling</a:t>
            </a:r>
          </a:p>
          <a:p>
            <a:pPr>
              <a:buNone/>
            </a:pPr>
            <a:r>
              <a:rPr lang="en-US" sz="2400" i="1" dirty="0" smtClean="0"/>
              <a:t>and heard the rumors, but identified it as “hazing” that new students</a:t>
            </a:r>
          </a:p>
          <a:p>
            <a:pPr>
              <a:buNone/>
            </a:pPr>
            <a:r>
              <a:rPr lang="en-US" sz="2400" i="1" dirty="0" smtClean="0"/>
              <a:t>often experience. They also noticed the new student’s anxiety and</a:t>
            </a:r>
          </a:p>
          <a:p>
            <a:pPr>
              <a:buNone/>
            </a:pPr>
            <a:r>
              <a:rPr lang="en-US" sz="2400" i="1" dirty="0" smtClean="0"/>
              <a:t>declining class participation. The school attempted to resolve the</a:t>
            </a:r>
          </a:p>
          <a:p>
            <a:pPr>
              <a:buNone/>
            </a:pPr>
            <a:r>
              <a:rPr lang="en-US" sz="2400" i="1" dirty="0" smtClean="0"/>
              <a:t>situation by requiring the student to work the problem out directly</a:t>
            </a:r>
          </a:p>
          <a:p>
            <a:pPr>
              <a:buNone/>
            </a:pPr>
            <a:r>
              <a:rPr lang="en-US" sz="2400" i="1" dirty="0" smtClean="0"/>
              <a:t>with her harassers. </a:t>
            </a:r>
          </a:p>
          <a:p>
            <a:pPr>
              <a:buNone/>
            </a:pPr>
            <a:endParaRPr lang="en-US" dirty="0"/>
          </a:p>
        </p:txBody>
      </p:sp>
      <p:sp>
        <p:nvSpPr>
          <p:cNvPr id="4" name="TextBox 3"/>
          <p:cNvSpPr txBox="1"/>
          <p:nvPr/>
        </p:nvSpPr>
        <p:spPr>
          <a:xfrm>
            <a:off x="2819400" y="6417677"/>
            <a:ext cx="51816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1873467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924800" cy="685800"/>
          </a:xfrm>
        </p:spPr>
        <p:txBody>
          <a:bodyPr>
            <a:noAutofit/>
          </a:bodyPr>
          <a:lstStyle/>
          <a:p>
            <a:r>
              <a:rPr lang="en-US" b="1" dirty="0" smtClean="0"/>
              <a:t>Example 4</a:t>
            </a:r>
            <a:endParaRPr lang="en-US" b="1" dirty="0"/>
          </a:p>
        </p:txBody>
      </p:sp>
      <p:sp>
        <p:nvSpPr>
          <p:cNvPr id="3" name="Content Placeholder 2"/>
          <p:cNvSpPr>
            <a:spLocks noGrp="1"/>
          </p:cNvSpPr>
          <p:nvPr>
            <p:ph idx="1"/>
          </p:nvPr>
        </p:nvSpPr>
        <p:spPr>
          <a:xfrm>
            <a:off x="152400" y="914400"/>
            <a:ext cx="8458200" cy="5943600"/>
          </a:xfrm>
        </p:spPr>
        <p:txBody>
          <a:bodyPr>
            <a:normAutofit fontScale="92500"/>
          </a:bodyPr>
          <a:lstStyle/>
          <a:p>
            <a:pPr>
              <a:buNone/>
            </a:pPr>
            <a:r>
              <a:rPr lang="en-US" sz="2400" i="1" dirty="0" smtClean="0"/>
              <a:t>Over the course of a school year, a gay high school student was called </a:t>
            </a:r>
          </a:p>
          <a:p>
            <a:pPr>
              <a:buNone/>
            </a:pPr>
            <a:r>
              <a:rPr lang="en-US" sz="2400" i="1" dirty="0" smtClean="0"/>
              <a:t>names (including anti‐gay slurs and sexual comments) both to his face</a:t>
            </a:r>
          </a:p>
          <a:p>
            <a:pPr>
              <a:buNone/>
            </a:pPr>
            <a:r>
              <a:rPr lang="en-US" sz="2400" i="1" dirty="0" smtClean="0"/>
              <a:t>and on social networking sites, physically assaulted, threatened, and</a:t>
            </a:r>
          </a:p>
          <a:p>
            <a:pPr>
              <a:buNone/>
            </a:pPr>
            <a:r>
              <a:rPr lang="en-US" sz="2400" i="1" dirty="0" smtClean="0"/>
              <a:t>ridiculed because he did not conform to stereotypical notions of how</a:t>
            </a:r>
          </a:p>
          <a:p>
            <a:pPr>
              <a:buNone/>
            </a:pPr>
            <a:r>
              <a:rPr lang="en-US" sz="2400" i="1" dirty="0" smtClean="0"/>
              <a:t>teenage boys are expected to act and appear(e.g., stereotypically feminine mannerisms, choice of extracurricular activities traditionally favored by girls, and apparel and personal grooming choices.  As a result, the student dropped out of the drama club to avoid further harassment. Based on the student’s self‐identification as gay and the homophobic nature of some of the harassment, the school did not recognize that the misconduct included discrimination covered by Title IX. The school responded to complaints from the student by reprimanding the perpetrators consistent with its anti‐bullying policy. The reprimands of the identified perpetrators stopped the harassment by those individuals. It did not, however, stop others from undertaking similar harassment of the student. </a:t>
            </a:r>
          </a:p>
          <a:p>
            <a:pPr>
              <a:buNone/>
            </a:pPr>
            <a:endParaRPr lang="en-US" dirty="0"/>
          </a:p>
        </p:txBody>
      </p:sp>
      <p:sp>
        <p:nvSpPr>
          <p:cNvPr id="4" name="TextBox 3"/>
          <p:cNvSpPr txBox="1"/>
          <p:nvPr/>
        </p:nvSpPr>
        <p:spPr>
          <a:xfrm>
            <a:off x="3444240" y="6356717"/>
            <a:ext cx="4495800" cy="338554"/>
          </a:xfrm>
          <a:prstGeom prst="rect">
            <a:avLst/>
          </a:prstGeom>
          <a:noFill/>
        </p:spPr>
        <p:txBody>
          <a:bodyPr wrap="square" rtlCol="0">
            <a:spAutoFit/>
          </a:bodyPr>
          <a:lstStyle/>
          <a:p>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1825589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0040373"/>
              </p:ext>
            </p:extLst>
          </p:nvPr>
        </p:nvGraphicFramePr>
        <p:xfrm>
          <a:off x="457200" y="11430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0" y="0"/>
            <a:ext cx="9144000" cy="1066800"/>
          </a:xfrm>
        </p:spPr>
        <p:txBody>
          <a:bodyPr>
            <a:noAutofit/>
          </a:bodyPr>
          <a:lstStyle/>
          <a:p>
            <a:r>
              <a:rPr lang="en-US" sz="3600" b="1" dirty="0" smtClean="0"/>
              <a:t>Session Goals—Increase knowledge, understanding and capacity concerning:</a:t>
            </a:r>
            <a:endParaRPr lang="en-US" sz="3600" b="1" dirty="0"/>
          </a:p>
        </p:txBody>
      </p:sp>
      <p:sp>
        <p:nvSpPr>
          <p:cNvPr id="3" name="TextBox 2"/>
          <p:cNvSpPr txBox="1"/>
          <p:nvPr/>
        </p:nvSpPr>
        <p:spPr>
          <a:xfrm>
            <a:off x="3886200" y="6368534"/>
            <a:ext cx="5257800" cy="338554"/>
          </a:xfrm>
          <a:prstGeom prst="rect">
            <a:avLst/>
          </a:prstGeom>
          <a:noFill/>
        </p:spPr>
        <p:txBody>
          <a:bodyPr wrap="square" rtlCol="0">
            <a:spAutoFit/>
          </a:bodyPr>
          <a:lstStyle/>
          <a:p>
            <a:pPr algn="r"/>
            <a:r>
              <a:rPr lang="en-US" sz="1600" dirty="0">
                <a:latin typeface="+mj-lt"/>
              </a:rPr>
              <a:t>Copyright © 2013 by Great Lakes Equity Center</a:t>
            </a:r>
          </a:p>
        </p:txBody>
      </p:sp>
    </p:spTree>
    <p:extLst>
      <p:ext uri="{BB962C8B-B14F-4D97-AF65-F5344CB8AC3E}">
        <p14:creationId xmlns:p14="http://schemas.microsoft.com/office/powerpoint/2010/main" val="201102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
                                            <p:graphicEl>
                                              <a:dgm id="{5D9E7F72-6891-4FA4-BC1B-ED86FFB31793}"/>
                                            </p:graphicEl>
                                          </p:spTgt>
                                        </p:tgtEl>
                                        <p:attrNameLst>
                                          <p:attrName>style.visibility</p:attrName>
                                        </p:attrNameLst>
                                      </p:cBhvr>
                                      <p:to>
                                        <p:strVal val="visible"/>
                                      </p:to>
                                    </p:set>
                                    <p:animEffect transition="in" filter="strips(downLeft)">
                                      <p:cBhvr>
                                        <p:cTn id="7" dur="500"/>
                                        <p:tgtEl>
                                          <p:spTgt spid="6">
                                            <p:graphicEl>
                                              <a:dgm id="{5D9E7F72-6891-4FA4-BC1B-ED86FFB3179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graphicEl>
                                              <a:dgm id="{4205F747-B9B5-4F4B-8ACE-DEBDB8E5BFA0}"/>
                                            </p:graphicEl>
                                          </p:spTgt>
                                        </p:tgtEl>
                                        <p:attrNameLst>
                                          <p:attrName>style.visibility</p:attrName>
                                        </p:attrNameLst>
                                      </p:cBhvr>
                                      <p:to>
                                        <p:strVal val="visible"/>
                                      </p:to>
                                    </p:set>
                                    <p:animEffect transition="in" filter="strips(downLeft)">
                                      <p:cBhvr>
                                        <p:cTn id="12" dur="500"/>
                                        <p:tgtEl>
                                          <p:spTgt spid="6">
                                            <p:graphicEl>
                                              <a:dgm id="{4205F747-B9B5-4F4B-8ACE-DEBDB8E5BFA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graphicEl>
                                              <a:dgm id="{DF4CD5A6-8E56-4BD7-9821-DA1AB5CDA621}"/>
                                            </p:graphicEl>
                                          </p:spTgt>
                                        </p:tgtEl>
                                        <p:attrNameLst>
                                          <p:attrName>style.visibility</p:attrName>
                                        </p:attrNameLst>
                                      </p:cBhvr>
                                      <p:to>
                                        <p:strVal val="visible"/>
                                      </p:to>
                                    </p:set>
                                    <p:animEffect transition="in" filter="strips(downLeft)">
                                      <p:cBhvr>
                                        <p:cTn id="17" dur="500"/>
                                        <p:tgtEl>
                                          <p:spTgt spid="6">
                                            <p:graphicEl>
                                              <a:dgm id="{DF4CD5A6-8E56-4BD7-9821-DA1AB5CDA62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6">
                                            <p:graphicEl>
                                              <a:dgm id="{4E312D0C-18FB-444E-AA23-BDCD5797C8A6}"/>
                                            </p:graphicEl>
                                          </p:spTgt>
                                        </p:tgtEl>
                                        <p:attrNameLst>
                                          <p:attrName>style.visibility</p:attrName>
                                        </p:attrNameLst>
                                      </p:cBhvr>
                                      <p:to>
                                        <p:strVal val="visible"/>
                                      </p:to>
                                    </p:set>
                                    <p:animEffect transition="in" filter="strips(downLeft)">
                                      <p:cBhvr>
                                        <p:cTn id="22" dur="500"/>
                                        <p:tgtEl>
                                          <p:spTgt spid="6">
                                            <p:graphicEl>
                                              <a:dgm id="{4E312D0C-18FB-444E-AA23-BDCD5797C8A6}"/>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
                                            <p:graphicEl>
                                              <a:dgm id="{9DCB178F-A47D-4C4F-BA1C-14E09BF37713}"/>
                                            </p:graphicEl>
                                          </p:spTgt>
                                        </p:tgtEl>
                                        <p:attrNameLst>
                                          <p:attrName>style.visibility</p:attrName>
                                        </p:attrNameLst>
                                      </p:cBhvr>
                                      <p:to>
                                        <p:strVal val="visible"/>
                                      </p:to>
                                    </p:set>
                                    <p:animEffect transition="in" filter="strips(downLeft)">
                                      <p:cBhvr>
                                        <p:cTn id="27" dur="500"/>
                                        <p:tgtEl>
                                          <p:spTgt spid="6">
                                            <p:graphicEl>
                                              <a:dgm id="{9DCB178F-A47D-4C4F-BA1C-14E09BF37713}"/>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6">
                                            <p:graphicEl>
                                              <a:dgm id="{5CF5FA5B-A301-4C1B-B883-E4B25A6830EA}"/>
                                            </p:graphicEl>
                                          </p:spTgt>
                                        </p:tgtEl>
                                        <p:attrNameLst>
                                          <p:attrName>style.visibility</p:attrName>
                                        </p:attrNameLst>
                                      </p:cBhvr>
                                      <p:to>
                                        <p:strVal val="visible"/>
                                      </p:to>
                                    </p:set>
                                    <p:animEffect transition="in" filter="strips(downLeft)">
                                      <p:cBhvr>
                                        <p:cTn id="32" dur="500"/>
                                        <p:tgtEl>
                                          <p:spTgt spid="6">
                                            <p:graphicEl>
                                              <a:dgm id="{5CF5FA5B-A301-4C1B-B883-E4B25A6830EA}"/>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6">
                                            <p:graphicEl>
                                              <a:dgm id="{9CB54568-67A7-4ED9-AAFB-DB55C103A1F5}"/>
                                            </p:graphicEl>
                                          </p:spTgt>
                                        </p:tgtEl>
                                        <p:attrNameLst>
                                          <p:attrName>style.visibility</p:attrName>
                                        </p:attrNameLst>
                                      </p:cBhvr>
                                      <p:to>
                                        <p:strVal val="visible"/>
                                      </p:to>
                                    </p:set>
                                    <p:animEffect transition="in" filter="strips(downLeft)">
                                      <p:cBhvr>
                                        <p:cTn id="37" dur="500"/>
                                        <p:tgtEl>
                                          <p:spTgt spid="6">
                                            <p:graphicEl>
                                              <a:dgm id="{9CB54568-67A7-4ED9-AAFB-DB55C103A1F5}"/>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6">
                                            <p:graphicEl>
                                              <a:dgm id="{AADB047B-3284-460F-8A36-E0C1C5E136AD}"/>
                                            </p:graphicEl>
                                          </p:spTgt>
                                        </p:tgtEl>
                                        <p:attrNameLst>
                                          <p:attrName>style.visibility</p:attrName>
                                        </p:attrNameLst>
                                      </p:cBhvr>
                                      <p:to>
                                        <p:strVal val="visible"/>
                                      </p:to>
                                    </p:set>
                                    <p:animEffect transition="in" filter="strips(downLeft)">
                                      <p:cBhvr>
                                        <p:cTn id="42" dur="500"/>
                                        <p:tgtEl>
                                          <p:spTgt spid="6">
                                            <p:graphicEl>
                                              <a:dgm id="{AADB047B-3284-460F-8A36-E0C1C5E136AD}"/>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6">
                                            <p:graphicEl>
                                              <a:dgm id="{8045B1F3-64CF-438F-9B11-DCAD3645F7F5}"/>
                                            </p:graphicEl>
                                          </p:spTgt>
                                        </p:tgtEl>
                                        <p:attrNameLst>
                                          <p:attrName>style.visibility</p:attrName>
                                        </p:attrNameLst>
                                      </p:cBhvr>
                                      <p:to>
                                        <p:strVal val="visible"/>
                                      </p:to>
                                    </p:set>
                                    <p:animEffect transition="in" filter="strips(downLeft)">
                                      <p:cBhvr>
                                        <p:cTn id="47" dur="500"/>
                                        <p:tgtEl>
                                          <p:spTgt spid="6">
                                            <p:graphicEl>
                                              <a:dgm id="{8045B1F3-64CF-438F-9B11-DCAD3645F7F5}"/>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6">
                                            <p:graphicEl>
                                              <a:dgm id="{956E657A-BC1E-485A-B14C-B62DC3CD364A}"/>
                                            </p:graphicEl>
                                          </p:spTgt>
                                        </p:tgtEl>
                                        <p:attrNameLst>
                                          <p:attrName>style.visibility</p:attrName>
                                        </p:attrNameLst>
                                      </p:cBhvr>
                                      <p:to>
                                        <p:strVal val="visible"/>
                                      </p:to>
                                    </p:set>
                                    <p:animEffect transition="in" filter="strips(downLeft)">
                                      <p:cBhvr>
                                        <p:cTn id="52" dur="500"/>
                                        <p:tgtEl>
                                          <p:spTgt spid="6">
                                            <p:graphicEl>
                                              <a:dgm id="{956E657A-BC1E-485A-B14C-B62DC3CD364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924800" cy="685800"/>
          </a:xfrm>
        </p:spPr>
        <p:txBody>
          <a:bodyPr>
            <a:noAutofit/>
          </a:bodyPr>
          <a:lstStyle/>
          <a:p>
            <a:r>
              <a:rPr lang="en-US" b="1" dirty="0" smtClean="0"/>
              <a:t>Example 5</a:t>
            </a:r>
            <a:endParaRPr lang="en-US" b="1" dirty="0"/>
          </a:p>
        </p:txBody>
      </p:sp>
      <p:sp>
        <p:nvSpPr>
          <p:cNvPr id="3" name="Content Placeholder 2"/>
          <p:cNvSpPr>
            <a:spLocks noGrp="1"/>
          </p:cNvSpPr>
          <p:nvPr>
            <p:ph idx="1"/>
          </p:nvPr>
        </p:nvSpPr>
        <p:spPr>
          <a:xfrm>
            <a:off x="228600" y="1295400"/>
            <a:ext cx="8382000" cy="5029200"/>
          </a:xfrm>
        </p:spPr>
        <p:txBody>
          <a:bodyPr>
            <a:normAutofit lnSpcReduction="10000"/>
          </a:bodyPr>
          <a:lstStyle/>
          <a:p>
            <a:pPr>
              <a:buNone/>
            </a:pPr>
            <a:r>
              <a:rPr lang="en-US" sz="2400" i="1" dirty="0" smtClean="0"/>
              <a:t>Several classmates repeatedly called a student with a learning</a:t>
            </a:r>
          </a:p>
          <a:p>
            <a:pPr>
              <a:buNone/>
            </a:pPr>
            <a:r>
              <a:rPr lang="en-US" sz="2400" i="1" dirty="0" smtClean="0"/>
              <a:t>disability “stupid,” “idiot,” and “retard” while in school and on</a:t>
            </a:r>
          </a:p>
          <a:p>
            <a:pPr>
              <a:buNone/>
            </a:pPr>
            <a:r>
              <a:rPr lang="en-US" sz="2400" i="1" dirty="0" smtClean="0"/>
              <a:t>the school bus. On one occasion, these students tackled him, hit</a:t>
            </a:r>
          </a:p>
          <a:p>
            <a:pPr>
              <a:buNone/>
            </a:pPr>
            <a:r>
              <a:rPr lang="en-US" sz="2400" i="1" dirty="0" smtClean="0"/>
              <a:t>him with a school binder, and threw his personal items into the</a:t>
            </a:r>
          </a:p>
          <a:p>
            <a:pPr>
              <a:buNone/>
            </a:pPr>
            <a:r>
              <a:rPr lang="en-US" sz="2400" i="1" dirty="0" smtClean="0"/>
              <a:t>garbage. The student complained to his teachers and guidance</a:t>
            </a:r>
          </a:p>
          <a:p>
            <a:pPr>
              <a:buNone/>
            </a:pPr>
            <a:r>
              <a:rPr lang="en-US" sz="2400" i="1" dirty="0" smtClean="0"/>
              <a:t>counselor that he was continually being taunted and teased.</a:t>
            </a:r>
          </a:p>
          <a:p>
            <a:pPr>
              <a:buNone/>
            </a:pPr>
            <a:r>
              <a:rPr lang="en-US" sz="2400" i="1" dirty="0" smtClean="0"/>
              <a:t>School officials offered him counseling services and a </a:t>
            </a:r>
          </a:p>
          <a:p>
            <a:pPr>
              <a:buNone/>
            </a:pPr>
            <a:r>
              <a:rPr lang="en-US" sz="2400" i="1" dirty="0" smtClean="0"/>
              <a:t>psychiatric evaluation, but did not discipline the offending</a:t>
            </a:r>
          </a:p>
          <a:p>
            <a:pPr>
              <a:buNone/>
            </a:pPr>
            <a:r>
              <a:rPr lang="en-US" sz="2400" i="1" dirty="0" smtClean="0"/>
              <a:t>students. As a result, the harassment continued. The student, who</a:t>
            </a:r>
          </a:p>
          <a:p>
            <a:pPr>
              <a:buNone/>
            </a:pPr>
            <a:r>
              <a:rPr lang="en-US" sz="2400" i="1" dirty="0" smtClean="0"/>
              <a:t>had been performing well academically, became angry,</a:t>
            </a:r>
          </a:p>
          <a:p>
            <a:pPr>
              <a:buNone/>
            </a:pPr>
            <a:r>
              <a:rPr lang="en-US" sz="2400" i="1" dirty="0" smtClean="0"/>
              <a:t>frustrated, and depressed, and often refused to go to school to</a:t>
            </a:r>
          </a:p>
          <a:p>
            <a:pPr>
              <a:buNone/>
            </a:pPr>
            <a:r>
              <a:rPr lang="en-US" sz="2400" i="1" dirty="0" smtClean="0"/>
              <a:t>avoid the harassment. </a:t>
            </a:r>
          </a:p>
          <a:p>
            <a:pPr>
              <a:buNone/>
            </a:pPr>
            <a:r>
              <a:rPr lang="en-US" sz="2400" i="1" dirty="0" smtClean="0"/>
              <a:t> </a:t>
            </a:r>
          </a:p>
          <a:p>
            <a:pPr>
              <a:buNone/>
            </a:pPr>
            <a:endParaRPr lang="en-US" dirty="0"/>
          </a:p>
        </p:txBody>
      </p:sp>
      <p:sp>
        <p:nvSpPr>
          <p:cNvPr id="4" name="TextBox 3"/>
          <p:cNvSpPr txBox="1"/>
          <p:nvPr/>
        </p:nvSpPr>
        <p:spPr>
          <a:xfrm>
            <a:off x="3505200" y="6341477"/>
            <a:ext cx="44958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1285265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09800"/>
            <a:ext cx="7772400" cy="2047875"/>
          </a:xfrm>
        </p:spPr>
        <p:txBody>
          <a:bodyPr/>
          <a:lstStyle/>
          <a:p>
            <a:pPr lvl="0"/>
            <a:r>
              <a:rPr lang="en-US" dirty="0" smtClean="0"/>
              <a:t>Consequences of Harassment on Students and School Community</a:t>
            </a:r>
            <a:endParaRPr lang="en-US" dirty="0"/>
          </a:p>
        </p:txBody>
      </p:sp>
      <p:sp>
        <p:nvSpPr>
          <p:cNvPr id="3" name="TextBox 2"/>
          <p:cNvSpPr txBox="1"/>
          <p:nvPr/>
        </p:nvSpPr>
        <p:spPr>
          <a:xfrm>
            <a:off x="2819400" y="6356717"/>
            <a:ext cx="51816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34951901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527983928"/>
              </p:ext>
            </p:extLst>
          </p:nvPr>
        </p:nvGraphicFramePr>
        <p:xfrm>
          <a:off x="457200" y="12954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228599" y="304800"/>
            <a:ext cx="8892363" cy="990600"/>
          </a:xfrm>
        </p:spPr>
        <p:txBody>
          <a:bodyPr/>
          <a:lstStyle/>
          <a:p>
            <a:r>
              <a:rPr lang="en-US" sz="3600" b="1" dirty="0" smtClean="0">
                <a:solidFill>
                  <a:srgbClr val="C7C7CA"/>
                </a:solidFill>
              </a:rPr>
              <a:t>Consequences of Harassment—</a:t>
            </a:r>
            <a:endParaRPr lang="en-US" sz="2400" dirty="0"/>
          </a:p>
        </p:txBody>
      </p:sp>
      <p:sp>
        <p:nvSpPr>
          <p:cNvPr id="2" name="TextBox 1"/>
          <p:cNvSpPr txBox="1"/>
          <p:nvPr/>
        </p:nvSpPr>
        <p:spPr>
          <a:xfrm>
            <a:off x="3200400" y="6400800"/>
            <a:ext cx="47244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711498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805299137"/>
              </p:ext>
            </p:extLst>
          </p:nvPr>
        </p:nvGraphicFramePr>
        <p:xfrm>
          <a:off x="457200" y="1219200"/>
          <a:ext cx="8077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304800" y="304800"/>
            <a:ext cx="8839200" cy="990600"/>
          </a:xfrm>
        </p:spPr>
        <p:txBody>
          <a:bodyPr/>
          <a:lstStyle/>
          <a:p>
            <a:r>
              <a:rPr lang="en-US" sz="3600" b="1" dirty="0" smtClean="0">
                <a:solidFill>
                  <a:srgbClr val="C7C7CA"/>
                </a:solidFill>
              </a:rPr>
              <a:t>Consequences of Harassment—</a:t>
            </a:r>
            <a:endParaRPr lang="en-US" sz="2400" dirty="0"/>
          </a:p>
        </p:txBody>
      </p:sp>
      <p:sp>
        <p:nvSpPr>
          <p:cNvPr id="2" name="TextBox 1"/>
          <p:cNvSpPr txBox="1"/>
          <p:nvPr/>
        </p:nvSpPr>
        <p:spPr>
          <a:xfrm>
            <a:off x="3505200" y="6477000"/>
            <a:ext cx="4495800" cy="338554"/>
          </a:xfrm>
          <a:prstGeom prst="rect">
            <a:avLst/>
          </a:prstGeom>
          <a:noFill/>
        </p:spPr>
        <p:txBody>
          <a:bodyPr wrap="square" rtlCol="0">
            <a:spAutoFit/>
          </a:bodyPr>
          <a:lstStyle/>
          <a:p>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14983548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166889782"/>
              </p:ext>
            </p:extLst>
          </p:nvPr>
        </p:nvGraphicFramePr>
        <p:xfrm>
          <a:off x="533400" y="1143000"/>
          <a:ext cx="7772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0" y="381000"/>
            <a:ext cx="9144000" cy="990600"/>
          </a:xfrm>
        </p:spPr>
        <p:txBody>
          <a:bodyPr>
            <a:noAutofit/>
          </a:bodyPr>
          <a:lstStyle/>
          <a:p>
            <a:r>
              <a:rPr lang="en-US" sz="3600" b="1" dirty="0" smtClean="0"/>
              <a:t>Consequences </a:t>
            </a:r>
            <a:r>
              <a:rPr lang="en-US" sz="3600" b="1" dirty="0"/>
              <a:t>of </a:t>
            </a:r>
            <a:r>
              <a:rPr lang="en-US" sz="3600" b="1" dirty="0" smtClean="0"/>
              <a:t>Harassment—</a:t>
            </a:r>
            <a:endParaRPr lang="en-US" sz="3600" b="1" dirty="0"/>
          </a:p>
        </p:txBody>
      </p:sp>
      <p:sp>
        <p:nvSpPr>
          <p:cNvPr id="2" name="TextBox 1"/>
          <p:cNvSpPr txBox="1"/>
          <p:nvPr/>
        </p:nvSpPr>
        <p:spPr>
          <a:xfrm>
            <a:off x="3124200" y="6461760"/>
            <a:ext cx="48768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38406211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369095432"/>
              </p:ext>
            </p:extLst>
          </p:nvPr>
        </p:nvGraphicFramePr>
        <p:xfrm>
          <a:off x="228600" y="1524000"/>
          <a:ext cx="86868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304800" y="381000"/>
            <a:ext cx="8839200" cy="990600"/>
          </a:xfrm>
        </p:spPr>
        <p:txBody>
          <a:bodyPr/>
          <a:lstStyle/>
          <a:p>
            <a:r>
              <a:rPr lang="en-US" sz="3600" b="1" dirty="0" smtClean="0">
                <a:solidFill>
                  <a:srgbClr val="C7C7CA"/>
                </a:solidFill>
              </a:rPr>
              <a:t>Consequences of Harassment—</a:t>
            </a:r>
            <a:endParaRPr lang="en-US" sz="2400" dirty="0"/>
          </a:p>
        </p:txBody>
      </p:sp>
      <p:grpSp>
        <p:nvGrpSpPr>
          <p:cNvPr id="2" name="Group 3"/>
          <p:cNvGrpSpPr/>
          <p:nvPr/>
        </p:nvGrpSpPr>
        <p:grpSpPr>
          <a:xfrm>
            <a:off x="0" y="-1599"/>
            <a:ext cx="9144000" cy="459865"/>
            <a:chOff x="0" y="-1599"/>
            <a:chExt cx="9144000" cy="459865"/>
          </a:xfrm>
        </p:grpSpPr>
        <p:grpSp>
          <p:nvGrpSpPr>
            <p:cNvPr id="3" name="Group 6"/>
            <p:cNvGrpSpPr/>
            <p:nvPr/>
          </p:nvGrpSpPr>
          <p:grpSpPr>
            <a:xfrm>
              <a:off x="0" y="-533"/>
              <a:ext cx="2286000" cy="457733"/>
              <a:chOff x="0" y="-533"/>
              <a:chExt cx="2286000" cy="457733"/>
            </a:xfrm>
          </p:grpSpPr>
          <p:pic>
            <p:nvPicPr>
              <p:cNvPr id="2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8" descr="S:\LIBRARIES\Photos\iphotos\education.kids.college\41286.JPG"/>
              <p:cNvPicPr preferRelativeResize="0">
                <a:picLocks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7200" y="-53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 descr="S:\LIBRARIES\Photos\iphotos\education.kids.college\41167.JPG"/>
              <p:cNvPicPr preferRelativeResize="0">
                <a:picLocks noChangeArrowheads="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4400" y="-53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S:\LIBRARIES\Photos\iphotos\education.kids.college\41193.JPG"/>
              <p:cNvPicPr preferRelativeResize="0">
                <a:picLocks noChangeArrowheads="1"/>
              </p:cNvPicPr>
              <p:nvPr/>
            </p:nvPicPr>
            <p:blipFill>
              <a:blip r:embed="rId13" cstate="print">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71600" y="-53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S:\LIBRARIES\Photos\iphotos\everyday.living.people.kids\42332.JPG"/>
              <p:cNvPicPr preferRelativeResize="0">
                <a:picLocks noChangeArrowheads="1"/>
              </p:cNvPicPr>
              <p:nvPr/>
            </p:nvPicPr>
            <p:blipFill>
              <a:blip r:embed="rId15" cstate="print">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828800" y="-533"/>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7"/>
            <p:cNvGrpSpPr/>
            <p:nvPr/>
          </p:nvGrpSpPr>
          <p:grpSpPr>
            <a:xfrm>
              <a:off x="2286000" y="533"/>
              <a:ext cx="2286000" cy="457733"/>
              <a:chOff x="0" y="-533"/>
              <a:chExt cx="2286000" cy="457733"/>
            </a:xfrm>
          </p:grpSpPr>
          <p:pic>
            <p:nvPicPr>
              <p:cNvPr id="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8" descr="S:\LIBRARIES\Photos\iphotos\education.kids.college\41286.JPG"/>
              <p:cNvPicPr preferRelativeResize="0">
                <a:picLocks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7200" y="-53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9" descr="S:\LIBRARIES\Photos\iphotos\education.kids.college\41167.JPG"/>
              <p:cNvPicPr preferRelativeResize="0">
                <a:picLocks noChangeArrowheads="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4400" y="-53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S:\LIBRARIES\Photos\iphotos\education.kids.college\41193.JPG"/>
              <p:cNvPicPr preferRelativeResize="0">
                <a:picLocks noChangeArrowheads="1"/>
              </p:cNvPicPr>
              <p:nvPr/>
            </p:nvPicPr>
            <p:blipFill>
              <a:blip r:embed="rId13" cstate="print">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71600" y="-53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S:\LIBRARIES\Photos\iphotos\everyday.living.people.kids\42332.JPG"/>
              <p:cNvPicPr preferRelativeResize="0">
                <a:picLocks noChangeArrowheads="1"/>
              </p:cNvPicPr>
              <p:nvPr/>
            </p:nvPicPr>
            <p:blipFill>
              <a:blip r:embed="rId15" cstate="print">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828800" y="-533"/>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8"/>
            <p:cNvGrpSpPr/>
            <p:nvPr/>
          </p:nvGrpSpPr>
          <p:grpSpPr>
            <a:xfrm>
              <a:off x="4572000" y="-1066"/>
              <a:ext cx="2286000" cy="457733"/>
              <a:chOff x="0" y="-533"/>
              <a:chExt cx="2286000" cy="457733"/>
            </a:xfrm>
          </p:grpSpPr>
          <p:pic>
            <p:nvPicPr>
              <p:cNvPr id="1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8" descr="S:\LIBRARIES\Photos\iphotos\education.kids.college\41286.JPG"/>
              <p:cNvPicPr preferRelativeResize="0">
                <a:picLocks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7200" y="-53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S:\LIBRARIES\Photos\iphotos\education.kids.college\41167.JPG"/>
              <p:cNvPicPr preferRelativeResize="0">
                <a:picLocks noChangeArrowheads="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4400" y="-53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7" descr="S:\LIBRARIES\Photos\iphotos\education.kids.college\41193.JPG"/>
              <p:cNvPicPr preferRelativeResize="0">
                <a:picLocks noChangeArrowheads="1"/>
              </p:cNvPicPr>
              <p:nvPr/>
            </p:nvPicPr>
            <p:blipFill>
              <a:blip r:embed="rId13" cstate="print">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71600" y="-53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S:\LIBRARIES\Photos\iphotos\everyday.living.people.kids\42332.JPG"/>
              <p:cNvPicPr preferRelativeResize="0">
                <a:picLocks noChangeArrowheads="1"/>
              </p:cNvPicPr>
              <p:nvPr/>
            </p:nvPicPr>
            <p:blipFill>
              <a:blip r:embed="rId15" cstate="print">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828800" y="-533"/>
                <a:ext cx="457200"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9"/>
            <p:cNvGrpSpPr/>
            <p:nvPr/>
          </p:nvGrpSpPr>
          <p:grpSpPr>
            <a:xfrm>
              <a:off x="6858000" y="-1599"/>
              <a:ext cx="2286000" cy="457733"/>
              <a:chOff x="0" y="-533"/>
              <a:chExt cx="2286000" cy="457733"/>
            </a:xfrm>
          </p:grpSpPr>
          <p:pic>
            <p:nvPicPr>
              <p:cNvPr id="1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8" descr="S:\LIBRARIES\Photos\iphotos\education.kids.college\41286.JPG"/>
              <p:cNvPicPr preferRelativeResize="0">
                <a:picLocks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57200" y="-53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9" descr="S:\LIBRARIES\Photos\iphotos\education.kids.college\41167.JPG"/>
              <p:cNvPicPr preferRelativeResize="0">
                <a:picLocks noChangeArrowheads="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914400" y="-53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S:\LIBRARIES\Photos\iphotos\education.kids.college\41193.JPG"/>
              <p:cNvPicPr preferRelativeResize="0">
                <a:picLocks noChangeArrowheads="1"/>
              </p:cNvPicPr>
              <p:nvPr/>
            </p:nvPicPr>
            <p:blipFill>
              <a:blip r:embed="rId13" cstate="print">
                <a:extLst>
                  <a:ext uri="{BEBA8EAE-BF5A-486C-A8C5-ECC9F3942E4B}">
                    <a14:imgProps xmlns:a14="http://schemas.microsoft.com/office/drawing/2010/main">
                      <a14:imgLayer r:embed="rId1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371600" y="-533"/>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S:\LIBRARIES\Photos\iphotos\everyday.living.people.kids\42332.JPG"/>
              <p:cNvPicPr preferRelativeResize="0">
                <a:picLocks noChangeArrowheads="1"/>
              </p:cNvPicPr>
              <p:nvPr/>
            </p:nvPicPr>
            <p:blipFill>
              <a:blip r:embed="rId15" cstate="print">
                <a:extLst>
                  <a:ext uri="{BEBA8EAE-BF5A-486C-A8C5-ECC9F3942E4B}">
                    <a14:imgProps xmlns:a14="http://schemas.microsoft.com/office/drawing/2010/main">
                      <a14:imgLayer r:embed="rId1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828800" y="-533"/>
                <a:ext cx="457200" cy="457200"/>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 name="Straight Connector 10"/>
            <p:cNvCxnSpPr/>
            <p:nvPr/>
          </p:nvCxnSpPr>
          <p:spPr>
            <a:xfrm>
              <a:off x="0" y="457200"/>
              <a:ext cx="9144000" cy="1066"/>
            </a:xfrm>
            <a:prstGeom prst="line">
              <a:avLst/>
            </a:prstGeom>
            <a:ln w="47625"/>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3200400" y="6477000"/>
            <a:ext cx="48006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27921814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362075"/>
          </a:xfrm>
        </p:spPr>
        <p:txBody>
          <a:bodyPr/>
          <a:lstStyle/>
          <a:p>
            <a:pPr lvl="0"/>
            <a:r>
              <a:rPr lang="en-US" dirty="0" smtClean="0"/>
              <a:t/>
            </a:r>
            <a:br>
              <a:rPr lang="en-US" dirty="0" smtClean="0"/>
            </a:br>
            <a:r>
              <a:rPr lang="en-US" dirty="0"/>
              <a:t/>
            </a:r>
            <a:br>
              <a:rPr lang="en-US" dirty="0"/>
            </a:br>
            <a:r>
              <a:rPr lang="en-US" dirty="0" smtClean="0"/>
              <a:t>How </a:t>
            </a:r>
            <a:r>
              <a:rPr lang="en-US" dirty="0"/>
              <a:t>schools foster an inclusive </a:t>
            </a:r>
            <a:r>
              <a:rPr lang="en-US" dirty="0" smtClean="0"/>
              <a:t>and nondiscriminatory </a:t>
            </a:r>
            <a:r>
              <a:rPr lang="en-US" dirty="0"/>
              <a:t>educational environment for all students</a:t>
            </a:r>
          </a:p>
        </p:txBody>
      </p:sp>
      <p:sp>
        <p:nvSpPr>
          <p:cNvPr id="3" name="Text Placeholder 2"/>
          <p:cNvSpPr>
            <a:spLocks noGrp="1"/>
          </p:cNvSpPr>
          <p:nvPr>
            <p:ph type="body" idx="1"/>
          </p:nvPr>
        </p:nvSpPr>
        <p:spPr>
          <a:xfrm>
            <a:off x="838200" y="4648200"/>
            <a:ext cx="7772400" cy="1509712"/>
          </a:xfrm>
        </p:spPr>
        <p:txBody>
          <a:bodyPr>
            <a:normAutofit/>
          </a:bodyPr>
          <a:lstStyle/>
          <a:p>
            <a:r>
              <a:rPr lang="en-US" sz="4000" dirty="0" smtClean="0">
                <a:solidFill>
                  <a:schemeClr val="bg1"/>
                </a:solidFill>
                <a:latin typeface="+mj-lt"/>
              </a:rPr>
              <a:t>Through strong </a:t>
            </a:r>
            <a:r>
              <a:rPr lang="en-US" sz="4000" u="sng" dirty="0" smtClean="0">
                <a:solidFill>
                  <a:schemeClr val="bg1"/>
                </a:solidFill>
                <a:latin typeface="+mj-lt"/>
              </a:rPr>
              <a:t>prevention</a:t>
            </a:r>
            <a:r>
              <a:rPr lang="en-US" sz="4000" dirty="0" smtClean="0">
                <a:solidFill>
                  <a:schemeClr val="bg1"/>
                </a:solidFill>
                <a:latin typeface="+mj-lt"/>
              </a:rPr>
              <a:t> and </a:t>
            </a:r>
            <a:r>
              <a:rPr lang="en-US" sz="4000" u="sng" dirty="0" smtClean="0">
                <a:solidFill>
                  <a:schemeClr val="bg1"/>
                </a:solidFill>
                <a:latin typeface="+mj-lt"/>
              </a:rPr>
              <a:t>intervention</a:t>
            </a:r>
            <a:r>
              <a:rPr lang="en-US" sz="4000" dirty="0" smtClean="0">
                <a:solidFill>
                  <a:schemeClr val="bg1"/>
                </a:solidFill>
                <a:latin typeface="+mj-lt"/>
              </a:rPr>
              <a:t> efforts</a:t>
            </a:r>
            <a:endParaRPr lang="en-US" sz="4000" dirty="0">
              <a:solidFill>
                <a:schemeClr val="bg1"/>
              </a:solidFill>
              <a:latin typeface="+mj-lt"/>
            </a:endParaRPr>
          </a:p>
        </p:txBody>
      </p:sp>
      <p:sp>
        <p:nvSpPr>
          <p:cNvPr id="4" name="TextBox 3"/>
          <p:cNvSpPr txBox="1"/>
          <p:nvPr/>
        </p:nvSpPr>
        <p:spPr>
          <a:xfrm>
            <a:off x="2743200" y="6417677"/>
            <a:ext cx="5257800" cy="338554"/>
          </a:xfrm>
          <a:prstGeom prst="rect">
            <a:avLst/>
          </a:prstGeom>
          <a:noFill/>
        </p:spPr>
        <p:txBody>
          <a:bodyPr wrap="square" rtlCol="0">
            <a:spAutoFit/>
          </a:bodyPr>
          <a:lstStyle/>
          <a:p>
            <a:pPr algn="r"/>
            <a:r>
              <a:rPr lang="en-US" sz="1600" dirty="0">
                <a:solidFill>
                  <a:srgbClr val="000000"/>
                </a:solidFill>
                <a:latin typeface="Arial"/>
              </a:rPr>
              <a:t>Copyright © 2013 by Great Lakes Equity Center</a:t>
            </a:r>
          </a:p>
        </p:txBody>
      </p:sp>
    </p:spTree>
    <p:extLst>
      <p:ext uri="{BB962C8B-B14F-4D97-AF65-F5344CB8AC3E}">
        <p14:creationId xmlns:p14="http://schemas.microsoft.com/office/powerpoint/2010/main" val="3368333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362075"/>
          </a:xfrm>
        </p:spPr>
        <p:txBody>
          <a:bodyPr/>
          <a:lstStyle/>
          <a:p>
            <a:r>
              <a:rPr lang="en-US" dirty="0" smtClean="0"/>
              <a:t>Best Practices for Prevention and Intervention</a:t>
            </a:r>
            <a:endParaRPr lang="en-US" dirty="0"/>
          </a:p>
        </p:txBody>
      </p:sp>
      <p:sp>
        <p:nvSpPr>
          <p:cNvPr id="5" name="Text Placeholder 4"/>
          <p:cNvSpPr>
            <a:spLocks noGrp="1"/>
          </p:cNvSpPr>
          <p:nvPr>
            <p:ph type="body" idx="1"/>
          </p:nvPr>
        </p:nvSpPr>
        <p:spPr>
          <a:xfrm>
            <a:off x="609600" y="2133600"/>
            <a:ext cx="7772400" cy="4724400"/>
          </a:xfrm>
        </p:spPr>
        <p:txBody>
          <a:bodyPr>
            <a:normAutofit fontScale="92500"/>
          </a:bodyPr>
          <a:lstStyle/>
          <a:p>
            <a:pPr marL="502920" indent="-457200">
              <a:buFont typeface="+mj-lt"/>
              <a:buAutoNum type="arabicPeriod"/>
            </a:pPr>
            <a:r>
              <a:rPr lang="en-US" sz="2400" dirty="0" smtClean="0">
                <a:solidFill>
                  <a:srgbClr val="000000"/>
                </a:solidFill>
              </a:rPr>
              <a:t>Regularly assess the bullying/harassment and school climate at your school.</a:t>
            </a:r>
          </a:p>
          <a:p>
            <a:pPr marL="502920" indent="-457200">
              <a:buFont typeface="+mj-lt"/>
              <a:buAutoNum type="arabicPeriod"/>
            </a:pPr>
            <a:r>
              <a:rPr lang="en-US" sz="2400" dirty="0" smtClean="0">
                <a:solidFill>
                  <a:srgbClr val="000000"/>
                </a:solidFill>
              </a:rPr>
              <a:t>Establish and consistently enforce school rules and policies related to bullying/harassment prevention and intervention.</a:t>
            </a:r>
          </a:p>
          <a:p>
            <a:pPr marL="502920" indent="-457200">
              <a:buFont typeface="+mj-lt"/>
              <a:buAutoNum type="arabicPeriod"/>
            </a:pPr>
            <a:r>
              <a:rPr lang="en-US" sz="2400" dirty="0" smtClean="0">
                <a:solidFill>
                  <a:srgbClr val="000000"/>
                </a:solidFill>
              </a:rPr>
              <a:t>Provide ongoing training for all staff in bullying/harassment awareness, prevention, and appropriate intervention.</a:t>
            </a:r>
          </a:p>
          <a:p>
            <a:pPr marL="502920" indent="-457200">
              <a:buFont typeface="+mj-lt"/>
              <a:buAutoNum type="arabicPeriod"/>
            </a:pPr>
            <a:r>
              <a:rPr lang="en-US" sz="2400" dirty="0" smtClean="0">
                <a:solidFill>
                  <a:srgbClr val="000000"/>
                </a:solidFill>
              </a:rPr>
              <a:t>Increase adult supervision in “hot spots” where bullying/harassment occurs.</a:t>
            </a:r>
          </a:p>
          <a:p>
            <a:pPr marL="502920" indent="-457200">
              <a:buFont typeface="+mj-lt"/>
              <a:buAutoNum type="arabicPeriod"/>
            </a:pPr>
            <a:r>
              <a:rPr lang="en-US" sz="2400" dirty="0" smtClean="0">
                <a:solidFill>
                  <a:srgbClr val="000000"/>
                </a:solidFill>
              </a:rPr>
              <a:t>Intervene immediately, consistently, equitably and appropriately when bullying/harassment occurs.</a:t>
            </a:r>
          </a:p>
          <a:p>
            <a:pPr marL="502920" indent="-457200">
              <a:buFont typeface="+mj-lt"/>
              <a:buAutoNum type="arabicPeriod"/>
            </a:pPr>
            <a:r>
              <a:rPr lang="en-US" sz="2400" dirty="0" smtClean="0">
                <a:solidFill>
                  <a:srgbClr val="000000"/>
                </a:solidFill>
              </a:rPr>
              <a:t>Focus some class time on bullying/harassment prevention efforts.</a:t>
            </a:r>
          </a:p>
          <a:p>
            <a:pPr marL="502920" indent="-457200">
              <a:buFont typeface="+mj-lt"/>
              <a:buAutoNum type="arabicPeriod"/>
            </a:pPr>
            <a:r>
              <a:rPr lang="en-US" sz="2400" dirty="0" smtClean="0">
                <a:solidFill>
                  <a:srgbClr val="000000"/>
                </a:solidFill>
              </a:rPr>
              <a:t>Continue efforts over time.</a:t>
            </a:r>
          </a:p>
          <a:p>
            <a:pPr marL="502920" indent="-457200">
              <a:buFont typeface="+mj-lt"/>
              <a:buAutoNum type="arabicPeriod"/>
            </a:pPr>
            <a:endParaRPr lang="en-US" dirty="0">
              <a:solidFill>
                <a:srgbClr val="000000"/>
              </a:solidFill>
            </a:endParaRPr>
          </a:p>
        </p:txBody>
      </p:sp>
    </p:spTree>
    <p:extLst>
      <p:ext uri="{BB962C8B-B14F-4D97-AF65-F5344CB8AC3E}">
        <p14:creationId xmlns:p14="http://schemas.microsoft.com/office/powerpoint/2010/main" val="23727661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57200"/>
            <a:ext cx="8229600" cy="1066800"/>
          </a:xfrm>
        </p:spPr>
        <p:txBody>
          <a:bodyPr/>
          <a:lstStyle/>
          <a:p>
            <a:r>
              <a:rPr lang="en-US" dirty="0" smtClean="0"/>
              <a:t>Resources</a:t>
            </a:r>
            <a:endParaRPr lang="en-US" dirty="0"/>
          </a:p>
        </p:txBody>
      </p:sp>
      <p:sp>
        <p:nvSpPr>
          <p:cNvPr id="8" name="Content Placeholder 7"/>
          <p:cNvSpPr>
            <a:spLocks noGrp="1"/>
          </p:cNvSpPr>
          <p:nvPr>
            <p:ph idx="1"/>
          </p:nvPr>
        </p:nvSpPr>
        <p:spPr>
          <a:xfrm>
            <a:off x="457200" y="1371600"/>
            <a:ext cx="8229600" cy="5202936"/>
          </a:xfrm>
        </p:spPr>
        <p:txBody>
          <a:bodyPr>
            <a:normAutofit lnSpcReduction="10000"/>
          </a:bodyPr>
          <a:lstStyle/>
          <a:p>
            <a:r>
              <a:rPr lang="en-US" sz="2400" dirty="0" smtClean="0">
                <a:latin typeface="+mj-lt"/>
              </a:rPr>
              <a:t>Stop </a:t>
            </a:r>
            <a:r>
              <a:rPr lang="en-US" sz="2400" dirty="0" err="1" smtClean="0">
                <a:latin typeface="+mj-lt"/>
              </a:rPr>
              <a:t>Bullying.gov</a:t>
            </a:r>
            <a:endParaRPr lang="en-US" sz="2400" dirty="0" smtClean="0">
              <a:latin typeface="+mj-lt"/>
            </a:endParaRPr>
          </a:p>
          <a:p>
            <a:pPr lvl="1"/>
            <a:r>
              <a:rPr lang="en-US" sz="2400" dirty="0">
                <a:latin typeface="+mj-lt"/>
                <a:hlinkClick r:id="rId3"/>
              </a:rPr>
              <a:t>http://www.stopbullying.gov</a:t>
            </a:r>
            <a:r>
              <a:rPr lang="en-US" sz="2400" dirty="0" smtClean="0">
                <a:latin typeface="+mj-lt"/>
                <a:hlinkClick r:id="rId3"/>
              </a:rPr>
              <a:t>/</a:t>
            </a:r>
            <a:endParaRPr lang="en-US" sz="2400" dirty="0" smtClean="0">
              <a:latin typeface="+mj-lt"/>
            </a:endParaRPr>
          </a:p>
          <a:p>
            <a:r>
              <a:rPr lang="en-US" sz="2400" i="1" dirty="0" smtClean="0">
                <a:latin typeface="+mj-lt"/>
              </a:rPr>
              <a:t>Let’s Get Real </a:t>
            </a:r>
            <a:r>
              <a:rPr lang="en-US" sz="2400" dirty="0" smtClean="0">
                <a:latin typeface="+mj-lt"/>
              </a:rPr>
              <a:t>video</a:t>
            </a:r>
          </a:p>
          <a:p>
            <a:pPr lvl="1"/>
            <a:r>
              <a:rPr lang="en-US" sz="2400" dirty="0" smtClean="0">
                <a:latin typeface="+mj-lt"/>
                <a:hlinkClick r:id="rId4"/>
              </a:rPr>
              <a:t>http</a:t>
            </a:r>
            <a:r>
              <a:rPr lang="en-US" sz="2400" dirty="0">
                <a:latin typeface="+mj-lt"/>
                <a:hlinkClick r:id="rId4"/>
              </a:rPr>
              <a:t>://</a:t>
            </a:r>
            <a:r>
              <a:rPr lang="en-US" sz="2400" dirty="0" smtClean="0">
                <a:latin typeface="+mj-lt"/>
                <a:hlinkClick r:id="rId4"/>
              </a:rPr>
              <a:t>groundspark.org/our-films-and-campaigns/lets-get-real/lgr_clips</a:t>
            </a:r>
            <a:endParaRPr lang="en-US" sz="2400" dirty="0">
              <a:latin typeface="+mj-lt"/>
            </a:endParaRPr>
          </a:p>
          <a:p>
            <a:r>
              <a:rPr lang="en-US" sz="2400" dirty="0" smtClean="0">
                <a:latin typeface="+mj-lt"/>
              </a:rPr>
              <a:t>U.S. Department of Justice, Civil Rights Division, Educational Opportunities Section:</a:t>
            </a:r>
          </a:p>
          <a:p>
            <a:pPr lvl="1"/>
            <a:r>
              <a:rPr lang="en-US" sz="2400" dirty="0" smtClean="0">
                <a:latin typeface="+mj-lt"/>
                <a:hlinkClick r:id="rId5"/>
              </a:rPr>
              <a:t>http://www.justice.gov/crt/about/edu/</a:t>
            </a:r>
            <a:endParaRPr lang="en-US" sz="2400" dirty="0" smtClean="0">
              <a:latin typeface="+mj-lt"/>
            </a:endParaRPr>
          </a:p>
          <a:p>
            <a:r>
              <a:rPr lang="en-US" sz="2400" dirty="0" smtClean="0">
                <a:latin typeface="+mj-lt"/>
              </a:rPr>
              <a:t>U.S. Department of Education, Office for Civil Rights:</a:t>
            </a:r>
          </a:p>
          <a:p>
            <a:pPr lvl="1"/>
            <a:r>
              <a:rPr lang="en-US" sz="2400" dirty="0" smtClean="0">
                <a:latin typeface="+mj-lt"/>
                <a:hlinkClick r:id="rId6"/>
              </a:rPr>
              <a:t>http://www2.ed.gov/about/offices/list/ocr/index.html</a:t>
            </a:r>
            <a:endParaRPr lang="en-US" sz="2400" dirty="0" smtClean="0">
              <a:latin typeface="+mj-lt"/>
            </a:endParaRPr>
          </a:p>
          <a:p>
            <a:r>
              <a:rPr lang="en-US" sz="2400" dirty="0" smtClean="0">
                <a:latin typeface="+mj-lt"/>
              </a:rPr>
              <a:t>OCR Dear Colleague Letter on Bullying and Harassment:</a:t>
            </a:r>
          </a:p>
          <a:p>
            <a:pPr lvl="1"/>
            <a:r>
              <a:rPr lang="en-US" sz="2400" dirty="0" smtClean="0">
                <a:latin typeface="+mj-lt"/>
                <a:hlinkClick r:id="rId7"/>
              </a:rPr>
              <a:t>http://www2.ed.gov/about/offices/list/ocr/letters/colleague-201010.html</a:t>
            </a:r>
            <a:endParaRPr lang="en-US" sz="2400" dirty="0" smtClean="0">
              <a:latin typeface="+mj-lt"/>
            </a:endParaRPr>
          </a:p>
          <a:p>
            <a:endParaRPr lang="en-US" sz="2400" dirty="0">
              <a:latin typeface="+mj-lt"/>
            </a:endParaRPr>
          </a:p>
          <a:p>
            <a:pPr marL="0" indent="0">
              <a:spcBef>
                <a:spcPts val="0"/>
              </a:spcBef>
              <a:buClrTx/>
              <a:buNone/>
              <a:defRPr/>
            </a:pPr>
            <a:endParaRPr lang="en-US" sz="2400" dirty="0"/>
          </a:p>
          <a:p>
            <a:pPr lvl="1"/>
            <a:endParaRPr lang="en-US" dirty="0" smtClean="0"/>
          </a:p>
        </p:txBody>
      </p:sp>
      <p:sp>
        <p:nvSpPr>
          <p:cNvPr id="2" name="TextBox 1"/>
          <p:cNvSpPr txBox="1"/>
          <p:nvPr/>
        </p:nvSpPr>
        <p:spPr>
          <a:xfrm>
            <a:off x="3124200" y="6248400"/>
            <a:ext cx="4800600" cy="338554"/>
          </a:xfrm>
          <a:prstGeom prst="rect">
            <a:avLst/>
          </a:prstGeom>
          <a:noFill/>
        </p:spPr>
        <p:txBody>
          <a:bodyPr wrap="square" rtlCol="0">
            <a:spAutoFit/>
          </a:bodyPr>
          <a:lstStyle/>
          <a:p>
            <a:pPr algn="r"/>
            <a:r>
              <a:rPr lang="en-US" sz="1600" dirty="0">
                <a:latin typeface="+mj-lt"/>
              </a:rPr>
              <a:t>Copyright © 2013 by Great Lakes Equity Center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457200"/>
            <a:ext cx="8229600" cy="1066800"/>
          </a:xfrm>
        </p:spPr>
        <p:txBody>
          <a:bodyPr/>
          <a:lstStyle/>
          <a:p>
            <a:r>
              <a:rPr lang="en-US" dirty="0" smtClean="0"/>
              <a:t>Resources</a:t>
            </a:r>
            <a:endParaRPr lang="en-US" dirty="0"/>
          </a:p>
        </p:txBody>
      </p:sp>
      <p:sp>
        <p:nvSpPr>
          <p:cNvPr id="8" name="Content Placeholder 7"/>
          <p:cNvSpPr>
            <a:spLocks noGrp="1"/>
          </p:cNvSpPr>
          <p:nvPr>
            <p:ph idx="1"/>
          </p:nvPr>
        </p:nvSpPr>
        <p:spPr>
          <a:xfrm>
            <a:off x="457200" y="1371600"/>
            <a:ext cx="8229600" cy="5202936"/>
          </a:xfrm>
        </p:spPr>
        <p:txBody>
          <a:bodyPr>
            <a:normAutofit/>
          </a:bodyPr>
          <a:lstStyle/>
          <a:p>
            <a:r>
              <a:rPr lang="en-US" sz="2400" dirty="0" smtClean="0">
                <a:latin typeface="+mj-lt"/>
              </a:rPr>
              <a:t>Webinar (archived): </a:t>
            </a:r>
            <a:r>
              <a:rPr lang="en-US" sz="2400" dirty="0"/>
              <a:t>Bullying and Civil Rights: An Overview of School Districts’ Federal Obligation to Respond to Harassment:</a:t>
            </a:r>
          </a:p>
          <a:p>
            <a:pPr lvl="1"/>
            <a:r>
              <a:rPr lang="en-US" sz="2400" dirty="0">
                <a:hlinkClick r:id="rId3"/>
              </a:rPr>
              <a:t>https://www.nttac.org/index.cfm</a:t>
            </a:r>
            <a:r>
              <a:rPr lang="en-US" sz="2400" dirty="0" smtClean="0">
                <a:hlinkClick r:id="rId3"/>
              </a:rPr>
              <a:t>?event</a:t>
            </a:r>
            <a:r>
              <a:rPr lang="en-US" sz="2400" dirty="0">
                <a:hlinkClick r:id="rId3"/>
              </a:rPr>
              <a:t>=trainingCenter.traininginfo&amp;eventID</a:t>
            </a:r>
            <a:r>
              <a:rPr lang="en-US" sz="2400" dirty="0" smtClean="0">
                <a:hlinkClick r:id="rId3"/>
              </a:rPr>
              <a:t>=8&amp;from=training&amp;dtab=1</a:t>
            </a:r>
            <a:endParaRPr lang="en-US" sz="2400" dirty="0" smtClean="0"/>
          </a:p>
          <a:p>
            <a:r>
              <a:rPr lang="en-US" sz="2400" dirty="0" smtClean="0">
                <a:latin typeface="+mj-lt"/>
              </a:rPr>
              <a:t>Webinar (archived): Bullying Intervention: What Works:</a:t>
            </a:r>
          </a:p>
          <a:p>
            <a:pPr lvl="1"/>
            <a:r>
              <a:rPr lang="en-US" sz="2400" dirty="0" smtClean="0">
                <a:latin typeface="+mj-lt"/>
                <a:hlinkClick r:id="rId4"/>
              </a:rPr>
              <a:t>https://www.nttac.org/index.cfm?event=trainingCenter.traininginfo&amp;eventID=9&amp;from=training&amp;dtab=1</a:t>
            </a:r>
            <a:endParaRPr lang="en-US" sz="2400" dirty="0" smtClean="0">
              <a:latin typeface="+mj-lt"/>
            </a:endParaRPr>
          </a:p>
          <a:p>
            <a:pPr lvl="1"/>
            <a:endParaRPr lang="en-US" sz="2400" dirty="0" smtClean="0">
              <a:latin typeface="+mj-lt"/>
            </a:endParaRPr>
          </a:p>
          <a:p>
            <a:pPr marL="0" indent="0">
              <a:spcBef>
                <a:spcPts val="0"/>
              </a:spcBef>
              <a:buClrTx/>
              <a:buNone/>
              <a:defRPr/>
            </a:pPr>
            <a:endParaRPr lang="en-US" sz="2400" dirty="0"/>
          </a:p>
          <a:p>
            <a:pPr marL="411480" lvl="1" indent="0">
              <a:buNone/>
            </a:pPr>
            <a:endParaRPr lang="en-US" dirty="0" smtClean="0"/>
          </a:p>
        </p:txBody>
      </p:sp>
      <p:sp>
        <p:nvSpPr>
          <p:cNvPr id="2" name="TextBox 1"/>
          <p:cNvSpPr txBox="1"/>
          <p:nvPr/>
        </p:nvSpPr>
        <p:spPr>
          <a:xfrm>
            <a:off x="3124200" y="6248400"/>
            <a:ext cx="4800600" cy="338554"/>
          </a:xfrm>
          <a:prstGeom prst="rect">
            <a:avLst/>
          </a:prstGeom>
          <a:noFill/>
        </p:spPr>
        <p:txBody>
          <a:bodyPr wrap="square" rtlCol="0">
            <a:spAutoFit/>
          </a:bodyPr>
          <a:lstStyle/>
          <a:p>
            <a:pPr algn="r"/>
            <a:r>
              <a:rPr lang="en-US" sz="1600" dirty="0">
                <a:latin typeface="+mj-lt"/>
              </a:rPr>
              <a:t>Copyright © 2013 by Great Lakes Equity Center</a:t>
            </a:r>
          </a:p>
        </p:txBody>
      </p:sp>
    </p:spTree>
    <p:extLst>
      <p:ext uri="{BB962C8B-B14F-4D97-AF65-F5344CB8AC3E}">
        <p14:creationId xmlns:p14="http://schemas.microsoft.com/office/powerpoint/2010/main" val="462969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001000" cy="1066800"/>
          </a:xfrm>
        </p:spPr>
        <p:txBody>
          <a:bodyPr>
            <a:normAutofit fontScale="90000"/>
          </a:bodyPr>
          <a:lstStyle/>
          <a:p>
            <a:r>
              <a:rPr lang="en-US" b="1" i="1" dirty="0" smtClean="0"/>
              <a:t>Dear Schoolmate…</a:t>
            </a:r>
            <a:br>
              <a:rPr lang="en-US" b="1" i="1" dirty="0" smtClean="0"/>
            </a:br>
            <a:r>
              <a:rPr lang="en-US" b="1" dirty="0" smtClean="0"/>
              <a:t>	</a:t>
            </a:r>
            <a:r>
              <a:rPr lang="en-US" dirty="0" smtClean="0"/>
              <a:t>from a Professional Perspective</a:t>
            </a:r>
            <a:endParaRPr lang="en-US" dirty="0"/>
          </a:p>
        </p:txBody>
      </p:sp>
      <p:sp>
        <p:nvSpPr>
          <p:cNvPr id="3" name="Rectangle 2"/>
          <p:cNvSpPr/>
          <p:nvPr/>
        </p:nvSpPr>
        <p:spPr>
          <a:xfrm>
            <a:off x="1127646" y="5593601"/>
            <a:ext cx="6172200" cy="615553"/>
          </a:xfrm>
          <a:prstGeom prst="rect">
            <a:avLst/>
          </a:prstGeom>
        </p:spPr>
        <p:txBody>
          <a:bodyPr wrap="square">
            <a:spAutoFit/>
          </a:bodyPr>
          <a:lstStyle/>
          <a:p>
            <a:r>
              <a:rPr lang="en-US" sz="1600" dirty="0">
                <a:hlinkClick r:id="rId5"/>
              </a:rPr>
              <a:t>http://</a:t>
            </a:r>
            <a:r>
              <a:rPr lang="en-US" sz="1600" dirty="0" smtClean="0">
                <a:hlinkClick r:id="rId5"/>
              </a:rPr>
              <a:t>groundspark.org/movies/letsgetreal/jasperpushed_dsl.wmv</a:t>
            </a:r>
            <a:endParaRPr lang="en-US" sz="1600" dirty="0" smtClean="0"/>
          </a:p>
          <a:p>
            <a:endParaRPr lang="en-US" dirty="0"/>
          </a:p>
        </p:txBody>
      </p:sp>
      <p:pic>
        <p:nvPicPr>
          <p:cNvPr id="6" name="jasperpushed_dsl.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cstate="print"/>
          <a:stretch>
            <a:fillRect/>
          </a:stretch>
        </p:blipFill>
        <p:spPr>
          <a:xfrm>
            <a:off x="1165746" y="3200400"/>
            <a:ext cx="3048000" cy="2286000"/>
          </a:xfrm>
          <a:prstGeom prst="rect">
            <a:avLst/>
          </a:prstGeom>
        </p:spPr>
      </p:pic>
      <p:sp>
        <p:nvSpPr>
          <p:cNvPr id="9" name="Cloud Callout 8"/>
          <p:cNvSpPr/>
          <p:nvPr/>
        </p:nvSpPr>
        <p:spPr>
          <a:xfrm>
            <a:off x="4527076" y="1524000"/>
            <a:ext cx="2864324" cy="1828800"/>
          </a:xfrm>
          <a:prstGeom prst="cloudCallout">
            <a:avLst>
              <a:gd name="adj1" fmla="val -55907"/>
              <a:gd name="adj2" fmla="val 681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Jasper asks, “If you were my administrator, what would you do?”</a:t>
            </a:r>
            <a:endParaRPr lang="en-US" dirty="0"/>
          </a:p>
        </p:txBody>
      </p:sp>
      <p:sp>
        <p:nvSpPr>
          <p:cNvPr id="4" name="TextBox 3"/>
          <p:cNvSpPr txBox="1"/>
          <p:nvPr/>
        </p:nvSpPr>
        <p:spPr>
          <a:xfrm>
            <a:off x="4527076" y="6209154"/>
            <a:ext cx="4540724" cy="338554"/>
          </a:xfrm>
          <a:prstGeom prst="rect">
            <a:avLst/>
          </a:prstGeom>
          <a:noFill/>
        </p:spPr>
        <p:txBody>
          <a:bodyPr wrap="square" rtlCol="0">
            <a:spAutoFit/>
          </a:bodyPr>
          <a:lstStyle/>
          <a:p>
            <a:pPr algn="r"/>
            <a:r>
              <a:rPr lang="en-US" sz="1600" dirty="0"/>
              <a:t>Copyright © 2013 by Great Lakes Equity Center</a:t>
            </a:r>
          </a:p>
        </p:txBody>
      </p:sp>
    </p:spTree>
    <p:extLst>
      <p:ext uri="{BB962C8B-B14F-4D97-AF65-F5344CB8AC3E}">
        <p14:creationId xmlns:p14="http://schemas.microsoft.com/office/powerpoint/2010/main" val="41706367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81000"/>
            <a:ext cx="9144001" cy="5189256"/>
          </a:xfrm>
          <a:prstGeom prst="rect">
            <a:avLst/>
          </a:prstGeom>
        </p:spPr>
      </p:pic>
      <p:sp>
        <p:nvSpPr>
          <p:cNvPr id="2" name="TextBox 1"/>
          <p:cNvSpPr txBox="1"/>
          <p:nvPr/>
        </p:nvSpPr>
        <p:spPr>
          <a:xfrm>
            <a:off x="2895600" y="6324600"/>
            <a:ext cx="5105400" cy="338554"/>
          </a:xfrm>
          <a:prstGeom prst="rect">
            <a:avLst/>
          </a:prstGeom>
          <a:noFill/>
        </p:spPr>
        <p:txBody>
          <a:bodyPr wrap="square" rtlCol="0">
            <a:spAutoFit/>
          </a:bodyPr>
          <a:lstStyle/>
          <a:p>
            <a:pPr algn="r"/>
            <a:r>
              <a:rPr lang="en-US" sz="1600" dirty="0">
                <a:latin typeface="+mj-lt"/>
              </a:rPr>
              <a:t>Copyright © 2013 by Great Lakes Equity Center</a:t>
            </a:r>
          </a:p>
        </p:txBody>
      </p:sp>
    </p:spTree>
    <p:extLst>
      <p:ext uri="{BB962C8B-B14F-4D97-AF65-F5344CB8AC3E}">
        <p14:creationId xmlns:p14="http://schemas.microsoft.com/office/powerpoint/2010/main" val="2521526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28600"/>
            <a:ext cx="8229600" cy="1066800"/>
          </a:xfrm>
        </p:spPr>
        <p:txBody>
          <a:bodyPr>
            <a:normAutofit/>
          </a:bodyPr>
          <a:lstStyle/>
          <a:p>
            <a:r>
              <a:rPr lang="en-US" sz="3200" b="1" dirty="0" smtClean="0"/>
              <a:t>ANTICIPATION GUIDE—</a:t>
            </a:r>
            <a:br>
              <a:rPr lang="en-US" sz="3200" b="1" dirty="0" smtClean="0"/>
            </a:br>
            <a:r>
              <a:rPr lang="en-US" sz="3200" b="1" dirty="0" smtClean="0"/>
              <a:t>	Bullying and Harassment</a:t>
            </a:r>
            <a:endParaRPr lang="en-US" sz="32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31807250"/>
              </p:ext>
            </p:extLst>
          </p:nvPr>
        </p:nvGraphicFramePr>
        <p:xfrm>
          <a:off x="228599" y="1295401"/>
          <a:ext cx="8843749" cy="4790940"/>
        </p:xfrm>
        <a:graphic>
          <a:graphicData uri="http://schemas.openxmlformats.org/drawingml/2006/table">
            <a:tbl>
              <a:tblPr firstRow="1" bandRow="1">
                <a:tableStyleId>{3C2FFA5D-87B4-456A-9821-1D502468CF0F}</a:tableStyleId>
              </a:tblPr>
              <a:tblGrid>
                <a:gridCol w="838201"/>
                <a:gridCol w="914400"/>
                <a:gridCol w="7091148"/>
              </a:tblGrid>
              <a:tr h="404183">
                <a:tc>
                  <a:txBody>
                    <a:bodyPr/>
                    <a:lstStyle/>
                    <a:p>
                      <a:pPr algn="ctr"/>
                      <a:r>
                        <a:rPr lang="en-US" sz="1600" dirty="0" smtClean="0">
                          <a:latin typeface="+mj-lt"/>
                        </a:rPr>
                        <a:t>TRUE</a:t>
                      </a:r>
                      <a:endParaRPr lang="en-US" sz="1600" dirty="0">
                        <a:latin typeface="+mj-lt"/>
                      </a:endParaRPr>
                    </a:p>
                  </a:txBody>
                  <a:tcPr/>
                </a:tc>
                <a:tc>
                  <a:txBody>
                    <a:bodyPr/>
                    <a:lstStyle/>
                    <a:p>
                      <a:pPr algn="ctr"/>
                      <a:r>
                        <a:rPr lang="en-US" sz="1600" dirty="0" smtClean="0">
                          <a:latin typeface="+mj-lt"/>
                        </a:rPr>
                        <a:t>FALSE</a:t>
                      </a:r>
                      <a:endParaRPr lang="en-US" sz="1600" dirty="0">
                        <a:latin typeface="+mj-lt"/>
                      </a:endParaRPr>
                    </a:p>
                  </a:txBody>
                  <a:tcPr/>
                </a:tc>
                <a:tc>
                  <a:txBody>
                    <a:bodyPr/>
                    <a:lstStyle/>
                    <a:p>
                      <a:endParaRPr lang="en-US" dirty="0">
                        <a:latin typeface="+mj-lt"/>
                      </a:endParaRPr>
                    </a:p>
                  </a:txBody>
                  <a:tcPr/>
                </a:tc>
              </a:tr>
              <a:tr h="404183">
                <a:tc>
                  <a:txBody>
                    <a:bodyPr/>
                    <a:lstStyle/>
                    <a:p>
                      <a:pPr algn="ctr"/>
                      <a:endParaRPr lang="en-US" dirty="0">
                        <a:latin typeface="+mj-lt"/>
                      </a:endParaRPr>
                    </a:p>
                  </a:txBody>
                  <a:tcPr/>
                </a:tc>
                <a:tc>
                  <a:txBody>
                    <a:bodyPr/>
                    <a:lstStyle/>
                    <a:p>
                      <a:pPr algn="ctr"/>
                      <a:endParaRPr lang="en-US">
                        <a:latin typeface="+mj-lt"/>
                      </a:endParaRPr>
                    </a:p>
                  </a:txBody>
                  <a:tcPr/>
                </a:tc>
                <a:tc>
                  <a:txBody>
                    <a:bodyPr/>
                    <a:lstStyle/>
                    <a:p>
                      <a:r>
                        <a:rPr lang="en-US" sz="1200" dirty="0" smtClean="0">
                          <a:latin typeface="+mj-lt"/>
                        </a:rPr>
                        <a:t>Bullying and harassment are one and the same.</a:t>
                      </a:r>
                      <a:endParaRPr lang="en-US" sz="1200" dirty="0">
                        <a:latin typeface="+mj-lt"/>
                      </a:endParaRPr>
                    </a:p>
                  </a:txBody>
                  <a:tcPr/>
                </a:tc>
              </a:tr>
              <a:tr h="623114">
                <a:tc>
                  <a:txBody>
                    <a:bodyPr/>
                    <a:lstStyle/>
                    <a:p>
                      <a:pPr algn="ctr"/>
                      <a:endParaRPr lang="en-US" dirty="0">
                        <a:latin typeface="+mj-lt"/>
                      </a:endParaRPr>
                    </a:p>
                  </a:txBody>
                  <a:tcPr/>
                </a:tc>
                <a:tc>
                  <a:txBody>
                    <a:bodyPr/>
                    <a:lstStyle/>
                    <a:p>
                      <a:pPr algn="ctr"/>
                      <a:endParaRPr lang="en-US" dirty="0">
                        <a:latin typeface="+mj-lt"/>
                      </a:endParaRPr>
                    </a:p>
                  </a:txBody>
                  <a:tcPr/>
                </a:tc>
                <a:tc>
                  <a:txBody>
                    <a:bodyPr/>
                    <a:lstStyle/>
                    <a:p>
                      <a:r>
                        <a:rPr lang="en-US" sz="1200" dirty="0" smtClean="0">
                          <a:latin typeface="+mj-lt"/>
                        </a:rPr>
                        <a:t>Some student misconduct that falls under a school’s anti-bullying</a:t>
                      </a:r>
                      <a:r>
                        <a:rPr lang="en-US" sz="1200" baseline="0" dirty="0" smtClean="0">
                          <a:latin typeface="+mj-lt"/>
                        </a:rPr>
                        <a:t> policy also may trigger responsibilities under one or more of the federal antidiscrimination laws enforced by OCR.</a:t>
                      </a:r>
                      <a:endParaRPr lang="en-US" sz="1200" dirty="0">
                        <a:latin typeface="+mj-lt"/>
                      </a:endParaRPr>
                    </a:p>
                  </a:txBody>
                  <a:tcPr/>
                </a:tc>
              </a:tr>
              <a:tr h="436750">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j-lt"/>
                        </a:rPr>
                        <a:t>Districts are required to investigate all student complaints alleging harassment at school.</a:t>
                      </a:r>
                    </a:p>
                  </a:txBody>
                  <a:tcPr/>
                </a:tc>
              </a:tr>
              <a:tr h="559381">
                <a:tc>
                  <a:txBody>
                    <a:bodyPr/>
                    <a:lstStyle/>
                    <a:p>
                      <a:pPr algn="ctr"/>
                      <a:endParaRPr lang="en-US">
                        <a:latin typeface="+mj-lt"/>
                      </a:endParaRPr>
                    </a:p>
                  </a:txBody>
                  <a:tcPr/>
                </a:tc>
                <a:tc>
                  <a:txBody>
                    <a:bodyPr/>
                    <a:lstStyle/>
                    <a:p>
                      <a:pPr algn="ctr"/>
                      <a:endParaRPr lang="en-US" dirty="0">
                        <a:latin typeface="+mj-lt"/>
                      </a:endParaRPr>
                    </a:p>
                  </a:txBody>
                  <a:tcPr/>
                </a:tc>
                <a:tc>
                  <a:txBody>
                    <a:bodyPr/>
                    <a:lstStyle/>
                    <a:p>
                      <a:r>
                        <a:rPr lang="en-US" sz="1200" dirty="0" smtClean="0">
                          <a:latin typeface="+mj-lt"/>
                        </a:rPr>
                        <a:t>A school</a:t>
                      </a:r>
                      <a:r>
                        <a:rPr lang="en-US" sz="1200" baseline="0" dirty="0" smtClean="0">
                          <a:latin typeface="+mj-lt"/>
                        </a:rPr>
                        <a:t> must do something about harassment only if a student reports that he or she is being bullied or harassed to a teacher or administrator.</a:t>
                      </a:r>
                      <a:endParaRPr lang="en-US" sz="1200" dirty="0">
                        <a:latin typeface="+mj-lt"/>
                      </a:endParaRPr>
                    </a:p>
                  </a:txBody>
                  <a:tcPr/>
                </a:tc>
              </a:tr>
              <a:tr h="812166">
                <a:tc>
                  <a:txBody>
                    <a:bodyPr/>
                    <a:lstStyle/>
                    <a:p>
                      <a:pPr algn="ctr"/>
                      <a:endParaRPr lang="en-US" dirty="0">
                        <a:latin typeface="+mj-lt"/>
                      </a:endParaRPr>
                    </a:p>
                  </a:txBody>
                  <a:tcPr/>
                </a:tc>
                <a:tc>
                  <a:txBody>
                    <a:bodyPr/>
                    <a:lstStyle/>
                    <a:p>
                      <a:pPr algn="ctr"/>
                      <a:endParaRPr lang="en-US">
                        <a:latin typeface="+mj-lt"/>
                      </a:endParaRPr>
                    </a:p>
                  </a:txBody>
                  <a:tcPr/>
                </a:tc>
                <a:tc>
                  <a:txBody>
                    <a:bodyPr/>
                    <a:lstStyle/>
                    <a:p>
                      <a:r>
                        <a:rPr lang="en-US" sz="1200" dirty="0" smtClean="0">
                          <a:latin typeface="+mj-lt"/>
                        </a:rPr>
                        <a:t>Possible</a:t>
                      </a:r>
                      <a:r>
                        <a:rPr lang="en-US" sz="1200" baseline="0" dirty="0" smtClean="0">
                          <a:latin typeface="+mj-lt"/>
                        </a:rPr>
                        <a:t> responses to address incidents of bullying and harassment may include providing services to the student who was denied a benefit from the services, activities, or opportunities offered by the school (e.g.  Academic support services)</a:t>
                      </a:r>
                      <a:endParaRPr lang="en-US" sz="1200" dirty="0">
                        <a:latin typeface="+mj-lt"/>
                      </a:endParaRPr>
                    </a:p>
                  </a:txBody>
                  <a:tcPr/>
                </a:tc>
              </a:tr>
              <a:tr h="505229">
                <a:tc>
                  <a:txBody>
                    <a:bodyPr/>
                    <a:lstStyle/>
                    <a:p>
                      <a:pPr algn="ctr"/>
                      <a:endParaRPr lang="en-US">
                        <a:latin typeface="+mj-lt"/>
                      </a:endParaRPr>
                    </a:p>
                  </a:txBody>
                  <a:tcPr/>
                </a:tc>
                <a:tc>
                  <a:txBody>
                    <a:bodyPr/>
                    <a:lstStyle/>
                    <a:p>
                      <a:pPr algn="ctr"/>
                      <a:endParaRPr lang="en-US" sz="1600">
                        <a:latin typeface="+mj-lt"/>
                      </a:endParaRPr>
                    </a:p>
                  </a:txBody>
                  <a:tcPr/>
                </a:tc>
                <a:tc>
                  <a:txBody>
                    <a:bodyPr/>
                    <a:lstStyle/>
                    <a:p>
                      <a:r>
                        <a:rPr lang="en-US" sz="1200" dirty="0" smtClean="0">
                          <a:latin typeface="+mj-lt"/>
                        </a:rPr>
                        <a:t>Students who are targets of harassment often spend their energy at school worrying about when and how they might be harassed again, which takes the focus away from learning. </a:t>
                      </a:r>
                    </a:p>
                  </a:txBody>
                  <a:tcPr/>
                </a:tc>
              </a:tr>
              <a:tr h="540705">
                <a:tc>
                  <a:txBody>
                    <a:bodyPr/>
                    <a:lstStyle/>
                    <a:p>
                      <a:pPr algn="ctr"/>
                      <a:endParaRPr lang="en-US" dirty="0">
                        <a:latin typeface="+mj-lt"/>
                      </a:endParaRPr>
                    </a:p>
                  </a:txBody>
                  <a:tcPr/>
                </a:tc>
                <a:tc>
                  <a:txBody>
                    <a:bodyPr/>
                    <a:lstStyle/>
                    <a:p>
                      <a:pPr algn="ctr"/>
                      <a:endParaRPr lang="en-US" sz="1600" dirty="0">
                        <a:latin typeface="+mj-lt"/>
                      </a:endParaRPr>
                    </a:p>
                  </a:txBody>
                  <a:tcPr/>
                </a:tc>
                <a:tc>
                  <a:txBody>
                    <a:bodyPr/>
                    <a:lstStyle/>
                    <a:p>
                      <a:r>
                        <a:rPr lang="en-US" sz="1200" dirty="0" smtClean="0">
                          <a:latin typeface="+mj-lt"/>
                        </a:rPr>
                        <a:t>Institutional racism, lack of awareness, unclear expectations, and poor race relations are contributors to  Racial Harassment</a:t>
                      </a:r>
                    </a:p>
                  </a:txBody>
                  <a:tcPr/>
                </a:tc>
              </a:tr>
              <a:tr h="505229">
                <a:tc>
                  <a:txBody>
                    <a:bodyPr/>
                    <a:lstStyle/>
                    <a:p>
                      <a:pPr algn="ctr"/>
                      <a:endParaRPr lang="en-US" dirty="0">
                        <a:latin typeface="+mj-lt"/>
                      </a:endParaRPr>
                    </a:p>
                  </a:txBody>
                  <a:tcPr/>
                </a:tc>
                <a:tc>
                  <a:txBody>
                    <a:bodyPr/>
                    <a:lstStyle/>
                    <a:p>
                      <a:pPr algn="ctr"/>
                      <a:endParaRPr lang="en-US" dirty="0">
                        <a:latin typeface="+mj-lt"/>
                      </a:endParaRPr>
                    </a:p>
                  </a:txBody>
                  <a:tcPr/>
                </a:tc>
                <a:tc>
                  <a:txBody>
                    <a:bodyPr/>
                    <a:lstStyle/>
                    <a:p>
                      <a:r>
                        <a:rPr lang="en-US" sz="1200" baseline="0" dirty="0" smtClean="0">
                          <a:latin typeface="+mj-lt"/>
                        </a:rPr>
                        <a:t>School suspension for the student who engaged in bullying and harassing behavior is a sufficient response to addressing reported or observed instances of bullying/harassment. </a:t>
                      </a:r>
                      <a:endParaRPr lang="en-US" sz="1200" dirty="0">
                        <a:latin typeface="+mj-lt"/>
                      </a:endParaRPr>
                    </a:p>
                  </a:txBody>
                  <a:tcPr/>
                </a:tc>
              </a:tr>
            </a:tbl>
          </a:graphicData>
        </a:graphic>
      </p:graphicFrame>
      <p:sp>
        <p:nvSpPr>
          <p:cNvPr id="2" name="TextBox 1"/>
          <p:cNvSpPr txBox="1"/>
          <p:nvPr/>
        </p:nvSpPr>
        <p:spPr>
          <a:xfrm>
            <a:off x="4114800" y="6477000"/>
            <a:ext cx="4876800" cy="338554"/>
          </a:xfrm>
          <a:prstGeom prst="rect">
            <a:avLst/>
          </a:prstGeom>
          <a:noFill/>
        </p:spPr>
        <p:txBody>
          <a:bodyPr wrap="square" rtlCol="0">
            <a:spAutoFit/>
          </a:bodyPr>
          <a:lstStyle/>
          <a:p>
            <a:pPr algn="r"/>
            <a:r>
              <a:rPr lang="en-US" sz="1600" dirty="0">
                <a:latin typeface="+mj-lt"/>
              </a:rPr>
              <a:t>Copyright © 2013 by Great Lakes Equity Center</a:t>
            </a:r>
          </a:p>
        </p:txBody>
      </p:sp>
    </p:spTree>
    <p:extLst>
      <p:ext uri="{BB962C8B-B14F-4D97-AF65-F5344CB8AC3E}">
        <p14:creationId xmlns:p14="http://schemas.microsoft.com/office/powerpoint/2010/main" val="3002831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05000"/>
            <a:ext cx="8458200" cy="1895475"/>
          </a:xfrm>
        </p:spPr>
        <p:txBody>
          <a:bodyPr/>
          <a:lstStyle/>
          <a:p>
            <a:pPr lvl="0" algn="ctr"/>
            <a:r>
              <a:rPr lang="en-US" sz="48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Bullying and Harassment</a:t>
            </a:r>
            <a:br>
              <a:rPr lang="en-US" sz="48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en-US" sz="3200" b="0" i="1" dirty="0" smtClean="0">
                <a:ln w="18415" cmpd="sng">
                  <a:solidFill>
                    <a:srgbClr val="FFFFFF"/>
                  </a:solidFill>
                  <a:prstDash val="solid"/>
                </a:ln>
                <a:effectLst>
                  <a:outerShdw blurRad="63500" dir="3600000" algn="tl" rotWithShape="0">
                    <a:srgbClr val="000000">
                      <a:alpha val="70000"/>
                    </a:srgbClr>
                  </a:outerShdw>
                </a:effectLst>
              </a:rPr>
              <a:t>Definitions, Meanings,  &amp; Conditions</a:t>
            </a:r>
            <a:endParaRPr lang="en-US" sz="3200" i="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3" name="TextBox 2"/>
          <p:cNvSpPr txBox="1"/>
          <p:nvPr/>
        </p:nvSpPr>
        <p:spPr>
          <a:xfrm>
            <a:off x="3429000" y="6324600"/>
            <a:ext cx="4572000" cy="338554"/>
          </a:xfrm>
          <a:prstGeom prst="rect">
            <a:avLst/>
          </a:prstGeom>
          <a:noFill/>
        </p:spPr>
        <p:txBody>
          <a:bodyPr wrap="square" rtlCol="0">
            <a:spAutoFit/>
          </a:bodyPr>
          <a:lstStyle/>
          <a:p>
            <a:pPr algn="r"/>
            <a:r>
              <a:rPr lang="en-US" sz="1600" dirty="0">
                <a:latin typeface="+mj-lt"/>
              </a:rPr>
              <a:t>Copyright © 2013 by Great Lakes Equity Center</a:t>
            </a:r>
          </a:p>
        </p:txBody>
      </p:sp>
    </p:spTree>
    <p:extLst>
      <p:ext uri="{BB962C8B-B14F-4D97-AF65-F5344CB8AC3E}">
        <p14:creationId xmlns:p14="http://schemas.microsoft.com/office/powerpoint/2010/main" val="581888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57200"/>
            <a:ext cx="8458200" cy="6400800"/>
          </a:xfrm>
        </p:spPr>
        <p:txBody>
          <a:bodyPr>
            <a:normAutofit/>
          </a:bodyPr>
          <a:lstStyle/>
          <a:p>
            <a:pPr marL="109728" indent="0">
              <a:buNone/>
            </a:pPr>
            <a:r>
              <a:rPr lang="en-US" sz="4000" dirty="0" smtClean="0">
                <a:solidFill>
                  <a:schemeClr val="tx2"/>
                </a:solidFill>
                <a:latin typeface="+mj-lt"/>
              </a:rPr>
              <a:t>Bullying involves—</a:t>
            </a:r>
          </a:p>
          <a:p>
            <a:pPr marL="109728" indent="0">
              <a:buNone/>
            </a:pPr>
            <a:r>
              <a:rPr lang="en-US" sz="2000" i="1" dirty="0" smtClean="0">
                <a:solidFill>
                  <a:schemeClr val="tx2"/>
                </a:solidFill>
                <a:latin typeface="+mj-lt"/>
              </a:rPr>
              <a:t>unwanted, aggressive, targeted behavior among school aged children. It involves a real or perceived power imbalance and the behavior is repeated, or has the potential to be repeated, over time.</a:t>
            </a:r>
            <a:endParaRPr lang="en-US" sz="3200" dirty="0">
              <a:latin typeface="+mj-lt"/>
            </a:endParaRPr>
          </a:p>
          <a:p>
            <a:pPr marL="109728" indent="0">
              <a:buNone/>
            </a:pPr>
            <a:endParaRPr lang="en-US" sz="4400" dirty="0" smtClean="0">
              <a:solidFill>
                <a:srgbClr val="C7C7CA"/>
              </a:solidFill>
              <a:latin typeface="Arial"/>
              <a:ea typeface="+mj-ea"/>
              <a:cs typeface="+mj-cs"/>
            </a:endParaRPr>
          </a:p>
          <a:p>
            <a:pPr marL="109728" indent="0">
              <a:buNone/>
            </a:pPr>
            <a:endParaRPr lang="en-US" sz="4400" dirty="0" smtClean="0">
              <a:solidFill>
                <a:srgbClr val="C7C7CA"/>
              </a:solidFill>
              <a:latin typeface="Arial"/>
              <a:ea typeface="+mj-ea"/>
              <a:cs typeface="+mj-cs"/>
            </a:endParaRPr>
          </a:p>
          <a:p>
            <a:pPr marL="109728" indent="0">
              <a:buNone/>
            </a:pPr>
            <a:endParaRPr lang="en-US" sz="4400" dirty="0" smtClean="0">
              <a:solidFill>
                <a:srgbClr val="C7C7CA"/>
              </a:solidFill>
              <a:latin typeface="Arial"/>
              <a:ea typeface="+mj-ea"/>
              <a:cs typeface="+mj-cs"/>
            </a:endParaRPr>
          </a:p>
          <a:p>
            <a:pPr marL="109728" indent="0">
              <a:buNone/>
            </a:pPr>
            <a:r>
              <a:rPr lang="en-US" sz="4000" dirty="0" smtClean="0">
                <a:latin typeface="Arial"/>
                <a:ea typeface="+mj-ea"/>
                <a:cs typeface="+mj-cs"/>
              </a:rPr>
              <a:t>Harassment involves—</a:t>
            </a:r>
          </a:p>
          <a:p>
            <a:pPr>
              <a:buNone/>
            </a:pPr>
            <a:r>
              <a:rPr lang="en-US" sz="2000" i="1" dirty="0" smtClean="0">
                <a:latin typeface="+mj-lt"/>
              </a:rPr>
              <a:t>unwelcome conduct directed to a person or group of persons based on</a:t>
            </a:r>
          </a:p>
          <a:p>
            <a:pPr>
              <a:buNone/>
            </a:pPr>
            <a:r>
              <a:rPr lang="en-US" sz="2000" i="1" dirty="0" smtClean="0">
                <a:latin typeface="+mj-lt"/>
              </a:rPr>
              <a:t>the actual or perceived membership in a protected class of a person, the</a:t>
            </a:r>
          </a:p>
          <a:p>
            <a:pPr>
              <a:buNone/>
            </a:pPr>
            <a:r>
              <a:rPr lang="en-US" sz="2000" i="1" dirty="0" smtClean="0">
                <a:latin typeface="+mj-lt"/>
              </a:rPr>
              <a:t>person’s family, or individuals with whom the person associates.</a:t>
            </a:r>
          </a:p>
          <a:p>
            <a:pPr marL="109728" indent="0">
              <a:buNone/>
            </a:pPr>
            <a:endParaRPr lang="en-US" sz="2000" dirty="0"/>
          </a:p>
        </p:txBody>
      </p:sp>
      <p:graphicFrame>
        <p:nvGraphicFramePr>
          <p:cNvPr id="4" name="Diagram 3"/>
          <p:cNvGraphicFramePr/>
          <p:nvPr>
            <p:extLst>
              <p:ext uri="{D42A27DB-BD31-4B8C-83A1-F6EECF244321}">
                <p14:modId xmlns:p14="http://schemas.microsoft.com/office/powerpoint/2010/main" val="2248190316"/>
              </p:ext>
            </p:extLst>
          </p:nvPr>
        </p:nvGraphicFramePr>
        <p:xfrm>
          <a:off x="533400" y="2209800"/>
          <a:ext cx="80772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20040" y="6169374"/>
            <a:ext cx="2667000" cy="584775"/>
          </a:xfrm>
          <a:prstGeom prst="rect">
            <a:avLst/>
          </a:prstGeom>
        </p:spPr>
        <p:txBody>
          <a:bodyPr wrap="square">
            <a:spAutoFit/>
          </a:bodyPr>
          <a:lstStyle/>
          <a:p>
            <a:r>
              <a:rPr lang="en-US" sz="1400" dirty="0" smtClean="0">
                <a:hlinkClick r:id="rId8"/>
              </a:rPr>
              <a:t>www.stopbullying.gov/prevention</a:t>
            </a:r>
            <a:endParaRPr lang="en-US" sz="1400" dirty="0" smtClean="0"/>
          </a:p>
          <a:p>
            <a:endParaRPr lang="en-US" dirty="0"/>
          </a:p>
        </p:txBody>
      </p:sp>
      <p:sp>
        <p:nvSpPr>
          <p:cNvPr id="2" name="TextBox 1"/>
          <p:cNvSpPr txBox="1"/>
          <p:nvPr/>
        </p:nvSpPr>
        <p:spPr>
          <a:xfrm>
            <a:off x="3429000" y="6397529"/>
            <a:ext cx="4572000" cy="338554"/>
          </a:xfrm>
          <a:prstGeom prst="rect">
            <a:avLst/>
          </a:prstGeom>
          <a:noFill/>
        </p:spPr>
        <p:txBody>
          <a:bodyPr wrap="square" rtlCol="0">
            <a:spAutoFit/>
          </a:bodyPr>
          <a:lstStyle/>
          <a:p>
            <a:pPr algn="r"/>
            <a:r>
              <a:rPr lang="en-US" sz="1600" dirty="0">
                <a:latin typeface="+mj-lt"/>
              </a:rPr>
              <a:t>Copyright © 2013 by Great Lakes Equity Center</a:t>
            </a:r>
          </a:p>
        </p:txBody>
      </p:sp>
    </p:spTree>
    <p:extLst>
      <p:ext uri="{BB962C8B-B14F-4D97-AF65-F5344CB8AC3E}">
        <p14:creationId xmlns:p14="http://schemas.microsoft.com/office/powerpoint/2010/main" val="205910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4">
                                            <p:graphicEl>
                                              <a:dgm id="{89D81D25-797B-4E27-BBE1-D9A5BEE8CC47}"/>
                                            </p:graphicEl>
                                          </p:spTgt>
                                        </p:tgtEl>
                                        <p:attrNameLst>
                                          <p:attrName>style.visibility</p:attrName>
                                        </p:attrNameLst>
                                      </p:cBhvr>
                                      <p:to>
                                        <p:strVal val="visible"/>
                                      </p:to>
                                    </p:set>
                                    <p:animEffect transition="in" filter="fade">
                                      <p:cBhvr>
                                        <p:cTn id="35" dur="1000"/>
                                        <p:tgtEl>
                                          <p:spTgt spid="4">
                                            <p:graphicEl>
                                              <a:dgm id="{89D81D25-797B-4E27-BBE1-D9A5BEE8CC47}"/>
                                            </p:graphicEl>
                                          </p:spTgt>
                                        </p:tgtEl>
                                      </p:cBhvr>
                                    </p:animEffect>
                                    <p:anim calcmode="lin" valueType="num">
                                      <p:cBhvr>
                                        <p:cTn id="36" dur="1000" fill="hold"/>
                                        <p:tgtEl>
                                          <p:spTgt spid="4">
                                            <p:graphicEl>
                                              <a:dgm id="{89D81D25-797B-4E27-BBE1-D9A5BEE8CC47}"/>
                                            </p:graphicEl>
                                          </p:spTgt>
                                        </p:tgtEl>
                                        <p:attrNameLst>
                                          <p:attrName>ppt_x</p:attrName>
                                        </p:attrNameLst>
                                      </p:cBhvr>
                                      <p:tavLst>
                                        <p:tav tm="0">
                                          <p:val>
                                            <p:strVal val="#ppt_x"/>
                                          </p:val>
                                        </p:tav>
                                        <p:tav tm="100000">
                                          <p:val>
                                            <p:strVal val="#ppt_x"/>
                                          </p:val>
                                        </p:tav>
                                      </p:tavLst>
                                    </p:anim>
                                    <p:anim calcmode="lin" valueType="num">
                                      <p:cBhvr>
                                        <p:cTn id="37" dur="900" decel="100000" fill="hold"/>
                                        <p:tgtEl>
                                          <p:spTgt spid="4">
                                            <p:graphicEl>
                                              <a:dgm id="{89D81D25-797B-4E27-BBE1-D9A5BEE8CC47}"/>
                                            </p:graphic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graphicEl>
                                              <a:dgm id="{89D81D25-797B-4E27-BBE1-D9A5BEE8CC47}"/>
                                            </p:graphicEl>
                                          </p:spTgt>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4">
                                            <p:graphicEl>
                                              <a:dgm id="{21AF44F5-3052-44BB-A176-86C288EE720E}"/>
                                            </p:graphicEl>
                                          </p:spTgt>
                                        </p:tgtEl>
                                        <p:attrNameLst>
                                          <p:attrName>style.visibility</p:attrName>
                                        </p:attrNameLst>
                                      </p:cBhvr>
                                      <p:to>
                                        <p:strVal val="visible"/>
                                      </p:to>
                                    </p:set>
                                    <p:animEffect transition="in" filter="fade">
                                      <p:cBhvr>
                                        <p:cTn id="41" dur="1000"/>
                                        <p:tgtEl>
                                          <p:spTgt spid="4">
                                            <p:graphicEl>
                                              <a:dgm id="{21AF44F5-3052-44BB-A176-86C288EE720E}"/>
                                            </p:graphicEl>
                                          </p:spTgt>
                                        </p:tgtEl>
                                      </p:cBhvr>
                                    </p:animEffect>
                                    <p:anim calcmode="lin" valueType="num">
                                      <p:cBhvr>
                                        <p:cTn id="42" dur="1000" fill="hold"/>
                                        <p:tgtEl>
                                          <p:spTgt spid="4">
                                            <p:graphicEl>
                                              <a:dgm id="{21AF44F5-3052-44BB-A176-86C288EE720E}"/>
                                            </p:graphicEl>
                                          </p:spTgt>
                                        </p:tgtEl>
                                        <p:attrNameLst>
                                          <p:attrName>ppt_x</p:attrName>
                                        </p:attrNameLst>
                                      </p:cBhvr>
                                      <p:tavLst>
                                        <p:tav tm="0">
                                          <p:val>
                                            <p:strVal val="#ppt_x"/>
                                          </p:val>
                                        </p:tav>
                                        <p:tav tm="100000">
                                          <p:val>
                                            <p:strVal val="#ppt_x"/>
                                          </p:val>
                                        </p:tav>
                                      </p:tavLst>
                                    </p:anim>
                                    <p:anim calcmode="lin" valueType="num">
                                      <p:cBhvr>
                                        <p:cTn id="43" dur="900" decel="100000" fill="hold"/>
                                        <p:tgtEl>
                                          <p:spTgt spid="4">
                                            <p:graphicEl>
                                              <a:dgm id="{21AF44F5-3052-44BB-A176-86C288EE720E}"/>
                                            </p:graphicEl>
                                          </p:spTgt>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graphicEl>
                                              <a:dgm id="{21AF44F5-3052-44BB-A176-86C288EE720E}"/>
                                            </p:graphicEl>
                                          </p:spTgt>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grpId="0" nodeType="clickEffect">
                                  <p:stCondLst>
                                    <p:cond delay="0"/>
                                  </p:stCondLst>
                                  <p:childTnLst>
                                    <p:set>
                                      <p:cBhvr>
                                        <p:cTn id="48" dur="1" fill="hold">
                                          <p:stCondLst>
                                            <p:cond delay="0"/>
                                          </p:stCondLst>
                                        </p:cTn>
                                        <p:tgtEl>
                                          <p:spTgt spid="4">
                                            <p:graphicEl>
                                              <a:dgm id="{31FEAD7C-F916-43E8-B314-0711628AC321}"/>
                                            </p:graphicEl>
                                          </p:spTgt>
                                        </p:tgtEl>
                                        <p:attrNameLst>
                                          <p:attrName>style.visibility</p:attrName>
                                        </p:attrNameLst>
                                      </p:cBhvr>
                                      <p:to>
                                        <p:strVal val="visible"/>
                                      </p:to>
                                    </p:set>
                                    <p:animEffect transition="in" filter="fade">
                                      <p:cBhvr>
                                        <p:cTn id="49" dur="1000"/>
                                        <p:tgtEl>
                                          <p:spTgt spid="4">
                                            <p:graphicEl>
                                              <a:dgm id="{31FEAD7C-F916-43E8-B314-0711628AC321}"/>
                                            </p:graphicEl>
                                          </p:spTgt>
                                        </p:tgtEl>
                                      </p:cBhvr>
                                    </p:animEffect>
                                    <p:anim calcmode="lin" valueType="num">
                                      <p:cBhvr>
                                        <p:cTn id="50" dur="1000" fill="hold"/>
                                        <p:tgtEl>
                                          <p:spTgt spid="4">
                                            <p:graphicEl>
                                              <a:dgm id="{31FEAD7C-F916-43E8-B314-0711628AC321}"/>
                                            </p:graphicEl>
                                          </p:spTgt>
                                        </p:tgtEl>
                                        <p:attrNameLst>
                                          <p:attrName>ppt_x</p:attrName>
                                        </p:attrNameLst>
                                      </p:cBhvr>
                                      <p:tavLst>
                                        <p:tav tm="0">
                                          <p:val>
                                            <p:strVal val="#ppt_x"/>
                                          </p:val>
                                        </p:tav>
                                        <p:tav tm="100000">
                                          <p:val>
                                            <p:strVal val="#ppt_x"/>
                                          </p:val>
                                        </p:tav>
                                      </p:tavLst>
                                    </p:anim>
                                    <p:anim calcmode="lin" valueType="num">
                                      <p:cBhvr>
                                        <p:cTn id="51" dur="900" decel="100000" fill="hold"/>
                                        <p:tgtEl>
                                          <p:spTgt spid="4">
                                            <p:graphicEl>
                                              <a:dgm id="{31FEAD7C-F916-43E8-B314-0711628AC321}"/>
                                            </p:graphic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
                                            <p:graphicEl>
                                              <a:dgm id="{31FEAD7C-F916-43E8-B314-0711628AC321}"/>
                                            </p:graphicEl>
                                          </p:spTgt>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4">
                                            <p:graphicEl>
                                              <a:dgm id="{B774DF36-CEBE-4255-BB08-3EEC0588AEFD}"/>
                                            </p:graphicEl>
                                          </p:spTgt>
                                        </p:tgtEl>
                                        <p:attrNameLst>
                                          <p:attrName>style.visibility</p:attrName>
                                        </p:attrNameLst>
                                      </p:cBhvr>
                                      <p:to>
                                        <p:strVal val="visible"/>
                                      </p:to>
                                    </p:set>
                                    <p:animEffect transition="in" filter="fade">
                                      <p:cBhvr>
                                        <p:cTn id="55" dur="1000"/>
                                        <p:tgtEl>
                                          <p:spTgt spid="4">
                                            <p:graphicEl>
                                              <a:dgm id="{B774DF36-CEBE-4255-BB08-3EEC0588AEFD}"/>
                                            </p:graphicEl>
                                          </p:spTgt>
                                        </p:tgtEl>
                                      </p:cBhvr>
                                    </p:animEffect>
                                    <p:anim calcmode="lin" valueType="num">
                                      <p:cBhvr>
                                        <p:cTn id="56" dur="1000" fill="hold"/>
                                        <p:tgtEl>
                                          <p:spTgt spid="4">
                                            <p:graphicEl>
                                              <a:dgm id="{B774DF36-CEBE-4255-BB08-3EEC0588AEFD}"/>
                                            </p:graphicEl>
                                          </p:spTgt>
                                        </p:tgtEl>
                                        <p:attrNameLst>
                                          <p:attrName>ppt_x</p:attrName>
                                        </p:attrNameLst>
                                      </p:cBhvr>
                                      <p:tavLst>
                                        <p:tav tm="0">
                                          <p:val>
                                            <p:strVal val="#ppt_x"/>
                                          </p:val>
                                        </p:tav>
                                        <p:tav tm="100000">
                                          <p:val>
                                            <p:strVal val="#ppt_x"/>
                                          </p:val>
                                        </p:tav>
                                      </p:tavLst>
                                    </p:anim>
                                    <p:anim calcmode="lin" valueType="num">
                                      <p:cBhvr>
                                        <p:cTn id="57" dur="900" decel="100000" fill="hold"/>
                                        <p:tgtEl>
                                          <p:spTgt spid="4">
                                            <p:graphicEl>
                                              <a:dgm id="{B774DF36-CEBE-4255-BB08-3EEC0588AEFD}"/>
                                            </p:graphic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
                                            <p:graphicEl>
                                              <a:dgm id="{B774DF36-CEBE-4255-BB08-3EEC0588AEFD}"/>
                                            </p:graphicEl>
                                          </p:spTgt>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
                                            <p:graphicEl>
                                              <a:dgm id="{7CF27598-046D-44E2-92ED-E4A7335CF1C0}"/>
                                            </p:graphicEl>
                                          </p:spTgt>
                                        </p:tgtEl>
                                        <p:attrNameLst>
                                          <p:attrName>style.visibility</p:attrName>
                                        </p:attrNameLst>
                                      </p:cBhvr>
                                      <p:to>
                                        <p:strVal val="visible"/>
                                      </p:to>
                                    </p:set>
                                    <p:animEffect transition="in" filter="fade">
                                      <p:cBhvr>
                                        <p:cTn id="63" dur="1000"/>
                                        <p:tgtEl>
                                          <p:spTgt spid="4">
                                            <p:graphicEl>
                                              <a:dgm id="{7CF27598-046D-44E2-92ED-E4A7335CF1C0}"/>
                                            </p:graphicEl>
                                          </p:spTgt>
                                        </p:tgtEl>
                                      </p:cBhvr>
                                    </p:animEffect>
                                    <p:anim calcmode="lin" valueType="num">
                                      <p:cBhvr>
                                        <p:cTn id="64" dur="1000" fill="hold"/>
                                        <p:tgtEl>
                                          <p:spTgt spid="4">
                                            <p:graphicEl>
                                              <a:dgm id="{7CF27598-046D-44E2-92ED-E4A7335CF1C0}"/>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4">
                                            <p:graphicEl>
                                              <a:dgm id="{7CF27598-046D-44E2-92ED-E4A7335CF1C0}"/>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
                                            <p:graphicEl>
                                              <a:dgm id="{7CF27598-046D-44E2-92ED-E4A7335CF1C0}"/>
                                            </p:graphicEl>
                                          </p:spTgt>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4">
                                            <p:graphicEl>
                                              <a:dgm id="{F3CD9558-A71E-401E-92A2-978A0A45ABC8}"/>
                                            </p:graphicEl>
                                          </p:spTgt>
                                        </p:tgtEl>
                                        <p:attrNameLst>
                                          <p:attrName>style.visibility</p:attrName>
                                        </p:attrNameLst>
                                      </p:cBhvr>
                                      <p:to>
                                        <p:strVal val="visible"/>
                                      </p:to>
                                    </p:set>
                                    <p:animEffect transition="in" filter="fade">
                                      <p:cBhvr>
                                        <p:cTn id="69" dur="1000"/>
                                        <p:tgtEl>
                                          <p:spTgt spid="4">
                                            <p:graphicEl>
                                              <a:dgm id="{F3CD9558-A71E-401E-92A2-978A0A45ABC8}"/>
                                            </p:graphicEl>
                                          </p:spTgt>
                                        </p:tgtEl>
                                      </p:cBhvr>
                                    </p:animEffect>
                                    <p:anim calcmode="lin" valueType="num">
                                      <p:cBhvr>
                                        <p:cTn id="70" dur="1000" fill="hold"/>
                                        <p:tgtEl>
                                          <p:spTgt spid="4">
                                            <p:graphicEl>
                                              <a:dgm id="{F3CD9558-A71E-401E-92A2-978A0A45ABC8}"/>
                                            </p:graphicEl>
                                          </p:spTgt>
                                        </p:tgtEl>
                                        <p:attrNameLst>
                                          <p:attrName>ppt_x</p:attrName>
                                        </p:attrNameLst>
                                      </p:cBhvr>
                                      <p:tavLst>
                                        <p:tav tm="0">
                                          <p:val>
                                            <p:strVal val="#ppt_x"/>
                                          </p:val>
                                        </p:tav>
                                        <p:tav tm="100000">
                                          <p:val>
                                            <p:strVal val="#ppt_x"/>
                                          </p:val>
                                        </p:tav>
                                      </p:tavLst>
                                    </p:anim>
                                    <p:anim calcmode="lin" valueType="num">
                                      <p:cBhvr>
                                        <p:cTn id="71" dur="900" decel="100000" fill="hold"/>
                                        <p:tgtEl>
                                          <p:spTgt spid="4">
                                            <p:graphicEl>
                                              <a:dgm id="{F3CD9558-A71E-401E-92A2-978A0A45ABC8}"/>
                                            </p:graphicEl>
                                          </p:spTgt>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4">
                                            <p:graphicEl>
                                              <a:dgm id="{F3CD9558-A71E-401E-92A2-978A0A45ABC8}"/>
                                            </p:graphicEl>
                                          </p:spTgt>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7" presetClass="entr" presetSubtype="0" fill="hold" grpId="0" nodeType="clickEffect">
                                  <p:stCondLst>
                                    <p:cond delay="0"/>
                                  </p:stCondLst>
                                  <p:childTnLst>
                                    <p:set>
                                      <p:cBhvr>
                                        <p:cTn id="76" dur="1" fill="hold">
                                          <p:stCondLst>
                                            <p:cond delay="0"/>
                                          </p:stCondLst>
                                        </p:cTn>
                                        <p:tgtEl>
                                          <p:spTgt spid="4">
                                            <p:graphicEl>
                                              <a:dgm id="{4E286019-F6A4-42E6-A0F8-648DF27DD1AB}"/>
                                            </p:graphicEl>
                                          </p:spTgt>
                                        </p:tgtEl>
                                        <p:attrNameLst>
                                          <p:attrName>style.visibility</p:attrName>
                                        </p:attrNameLst>
                                      </p:cBhvr>
                                      <p:to>
                                        <p:strVal val="visible"/>
                                      </p:to>
                                    </p:set>
                                    <p:animEffect transition="in" filter="fade">
                                      <p:cBhvr>
                                        <p:cTn id="77" dur="1000"/>
                                        <p:tgtEl>
                                          <p:spTgt spid="4">
                                            <p:graphicEl>
                                              <a:dgm id="{4E286019-F6A4-42E6-A0F8-648DF27DD1AB}"/>
                                            </p:graphicEl>
                                          </p:spTgt>
                                        </p:tgtEl>
                                      </p:cBhvr>
                                    </p:animEffect>
                                    <p:anim calcmode="lin" valueType="num">
                                      <p:cBhvr>
                                        <p:cTn id="78" dur="1000" fill="hold"/>
                                        <p:tgtEl>
                                          <p:spTgt spid="4">
                                            <p:graphicEl>
                                              <a:dgm id="{4E286019-F6A4-42E6-A0F8-648DF27DD1AB}"/>
                                            </p:graphicEl>
                                          </p:spTgt>
                                        </p:tgtEl>
                                        <p:attrNameLst>
                                          <p:attrName>ppt_x</p:attrName>
                                        </p:attrNameLst>
                                      </p:cBhvr>
                                      <p:tavLst>
                                        <p:tav tm="0">
                                          <p:val>
                                            <p:strVal val="#ppt_x"/>
                                          </p:val>
                                        </p:tav>
                                        <p:tav tm="100000">
                                          <p:val>
                                            <p:strVal val="#ppt_x"/>
                                          </p:val>
                                        </p:tav>
                                      </p:tavLst>
                                    </p:anim>
                                    <p:anim calcmode="lin" valueType="num">
                                      <p:cBhvr>
                                        <p:cTn id="79" dur="900" decel="100000" fill="hold"/>
                                        <p:tgtEl>
                                          <p:spTgt spid="4">
                                            <p:graphicEl>
                                              <a:dgm id="{4E286019-F6A4-42E6-A0F8-648DF27DD1AB}"/>
                                            </p:graphicEl>
                                          </p:spTgt>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4">
                                            <p:graphicEl>
                                              <a:dgm id="{4E286019-F6A4-42E6-A0F8-648DF27DD1AB}"/>
                                            </p:graphicEl>
                                          </p:spTgt>
                                        </p:tgtEl>
                                        <p:attrNameLst>
                                          <p:attrName>ppt_y</p:attrName>
                                        </p:attrNameLst>
                                      </p:cBhvr>
                                      <p:tavLst>
                                        <p:tav tm="0">
                                          <p:val>
                                            <p:strVal val="#ppt_y-.03"/>
                                          </p:val>
                                        </p:tav>
                                        <p:tav tm="100000">
                                          <p:val>
                                            <p:strVal val="#ppt_y"/>
                                          </p:val>
                                        </p:tav>
                                      </p:tavLst>
                                    </p:anim>
                                  </p:childTnLst>
                                </p:cTn>
                              </p:par>
                              <p:par>
                                <p:cTn id="81" presetID="37" presetClass="entr" presetSubtype="0" fill="hold" grpId="0" nodeType="withEffect">
                                  <p:stCondLst>
                                    <p:cond delay="0"/>
                                  </p:stCondLst>
                                  <p:childTnLst>
                                    <p:set>
                                      <p:cBhvr>
                                        <p:cTn id="82" dur="1" fill="hold">
                                          <p:stCondLst>
                                            <p:cond delay="0"/>
                                          </p:stCondLst>
                                        </p:cTn>
                                        <p:tgtEl>
                                          <p:spTgt spid="4">
                                            <p:graphicEl>
                                              <a:dgm id="{9381F578-34D9-4C5E-841C-9F81D89F4D3A}"/>
                                            </p:graphicEl>
                                          </p:spTgt>
                                        </p:tgtEl>
                                        <p:attrNameLst>
                                          <p:attrName>style.visibility</p:attrName>
                                        </p:attrNameLst>
                                      </p:cBhvr>
                                      <p:to>
                                        <p:strVal val="visible"/>
                                      </p:to>
                                    </p:set>
                                    <p:animEffect transition="in" filter="fade">
                                      <p:cBhvr>
                                        <p:cTn id="83" dur="1000"/>
                                        <p:tgtEl>
                                          <p:spTgt spid="4">
                                            <p:graphicEl>
                                              <a:dgm id="{9381F578-34D9-4C5E-841C-9F81D89F4D3A}"/>
                                            </p:graphicEl>
                                          </p:spTgt>
                                        </p:tgtEl>
                                      </p:cBhvr>
                                    </p:animEffect>
                                    <p:anim calcmode="lin" valueType="num">
                                      <p:cBhvr>
                                        <p:cTn id="84" dur="1000" fill="hold"/>
                                        <p:tgtEl>
                                          <p:spTgt spid="4">
                                            <p:graphicEl>
                                              <a:dgm id="{9381F578-34D9-4C5E-841C-9F81D89F4D3A}"/>
                                            </p:graphicEl>
                                          </p:spTgt>
                                        </p:tgtEl>
                                        <p:attrNameLst>
                                          <p:attrName>ppt_x</p:attrName>
                                        </p:attrNameLst>
                                      </p:cBhvr>
                                      <p:tavLst>
                                        <p:tav tm="0">
                                          <p:val>
                                            <p:strVal val="#ppt_x"/>
                                          </p:val>
                                        </p:tav>
                                        <p:tav tm="100000">
                                          <p:val>
                                            <p:strVal val="#ppt_x"/>
                                          </p:val>
                                        </p:tav>
                                      </p:tavLst>
                                    </p:anim>
                                    <p:anim calcmode="lin" valueType="num">
                                      <p:cBhvr>
                                        <p:cTn id="85" dur="900" decel="100000" fill="hold"/>
                                        <p:tgtEl>
                                          <p:spTgt spid="4">
                                            <p:graphicEl>
                                              <a:dgm id="{9381F578-34D9-4C5E-841C-9F81D89F4D3A}"/>
                                            </p:graphicEl>
                                          </p:spTgt>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4">
                                            <p:graphicEl>
                                              <a:dgm id="{9381F578-34D9-4C5E-841C-9F81D89F4D3A}"/>
                                            </p:graphicEl>
                                          </p:spTgt>
                                        </p:tgtEl>
                                        <p:attrNameLst>
                                          <p:attrName>ppt_y</p:attrName>
                                        </p:attrNameLst>
                                      </p:cBhvr>
                                      <p:tavLst>
                                        <p:tav tm="0">
                                          <p:val>
                                            <p:strVal val="#ppt_y-.03"/>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37" presetClass="entr" presetSubtype="0" fill="hold" grpId="0" nodeType="clickEffect">
                                  <p:stCondLst>
                                    <p:cond delay="0"/>
                                  </p:stCondLst>
                                  <p:childTnLst>
                                    <p:set>
                                      <p:cBhvr>
                                        <p:cTn id="90" dur="1" fill="hold">
                                          <p:stCondLst>
                                            <p:cond delay="0"/>
                                          </p:stCondLst>
                                        </p:cTn>
                                        <p:tgtEl>
                                          <p:spTgt spid="4">
                                            <p:graphicEl>
                                              <a:dgm id="{2C5080D0-4AC6-4318-8C88-0455FFEA0778}"/>
                                            </p:graphicEl>
                                          </p:spTgt>
                                        </p:tgtEl>
                                        <p:attrNameLst>
                                          <p:attrName>style.visibility</p:attrName>
                                        </p:attrNameLst>
                                      </p:cBhvr>
                                      <p:to>
                                        <p:strVal val="visible"/>
                                      </p:to>
                                    </p:set>
                                    <p:animEffect transition="in" filter="fade">
                                      <p:cBhvr>
                                        <p:cTn id="91" dur="1000"/>
                                        <p:tgtEl>
                                          <p:spTgt spid="4">
                                            <p:graphicEl>
                                              <a:dgm id="{2C5080D0-4AC6-4318-8C88-0455FFEA0778}"/>
                                            </p:graphicEl>
                                          </p:spTgt>
                                        </p:tgtEl>
                                      </p:cBhvr>
                                    </p:animEffect>
                                    <p:anim calcmode="lin" valueType="num">
                                      <p:cBhvr>
                                        <p:cTn id="92" dur="1000" fill="hold"/>
                                        <p:tgtEl>
                                          <p:spTgt spid="4">
                                            <p:graphicEl>
                                              <a:dgm id="{2C5080D0-4AC6-4318-8C88-0455FFEA0778}"/>
                                            </p:graphicEl>
                                          </p:spTgt>
                                        </p:tgtEl>
                                        <p:attrNameLst>
                                          <p:attrName>ppt_x</p:attrName>
                                        </p:attrNameLst>
                                      </p:cBhvr>
                                      <p:tavLst>
                                        <p:tav tm="0">
                                          <p:val>
                                            <p:strVal val="#ppt_x"/>
                                          </p:val>
                                        </p:tav>
                                        <p:tav tm="100000">
                                          <p:val>
                                            <p:strVal val="#ppt_x"/>
                                          </p:val>
                                        </p:tav>
                                      </p:tavLst>
                                    </p:anim>
                                    <p:anim calcmode="lin" valueType="num">
                                      <p:cBhvr>
                                        <p:cTn id="93" dur="900" decel="100000" fill="hold"/>
                                        <p:tgtEl>
                                          <p:spTgt spid="4">
                                            <p:graphicEl>
                                              <a:dgm id="{2C5080D0-4AC6-4318-8C88-0455FFEA0778}"/>
                                            </p:graphicEl>
                                          </p:spTgt>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4">
                                            <p:graphicEl>
                                              <a:dgm id="{2C5080D0-4AC6-4318-8C88-0455FFEA0778}"/>
                                            </p:graphicEl>
                                          </p:spTgt>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4">
                                            <p:graphicEl>
                                              <a:dgm id="{BB60A85F-3417-47A9-A32B-6F85B730F92A}"/>
                                            </p:graphicEl>
                                          </p:spTgt>
                                        </p:tgtEl>
                                        <p:attrNameLst>
                                          <p:attrName>style.visibility</p:attrName>
                                        </p:attrNameLst>
                                      </p:cBhvr>
                                      <p:to>
                                        <p:strVal val="visible"/>
                                      </p:to>
                                    </p:set>
                                    <p:animEffect transition="in" filter="fade">
                                      <p:cBhvr>
                                        <p:cTn id="97" dur="1000"/>
                                        <p:tgtEl>
                                          <p:spTgt spid="4">
                                            <p:graphicEl>
                                              <a:dgm id="{BB60A85F-3417-47A9-A32B-6F85B730F92A}"/>
                                            </p:graphicEl>
                                          </p:spTgt>
                                        </p:tgtEl>
                                      </p:cBhvr>
                                    </p:animEffect>
                                    <p:anim calcmode="lin" valueType="num">
                                      <p:cBhvr>
                                        <p:cTn id="98" dur="1000" fill="hold"/>
                                        <p:tgtEl>
                                          <p:spTgt spid="4">
                                            <p:graphicEl>
                                              <a:dgm id="{BB60A85F-3417-47A9-A32B-6F85B730F92A}"/>
                                            </p:graphicEl>
                                          </p:spTgt>
                                        </p:tgtEl>
                                        <p:attrNameLst>
                                          <p:attrName>ppt_x</p:attrName>
                                        </p:attrNameLst>
                                      </p:cBhvr>
                                      <p:tavLst>
                                        <p:tav tm="0">
                                          <p:val>
                                            <p:strVal val="#ppt_x"/>
                                          </p:val>
                                        </p:tav>
                                        <p:tav tm="100000">
                                          <p:val>
                                            <p:strVal val="#ppt_x"/>
                                          </p:val>
                                        </p:tav>
                                      </p:tavLst>
                                    </p:anim>
                                    <p:anim calcmode="lin" valueType="num">
                                      <p:cBhvr>
                                        <p:cTn id="99" dur="900" decel="100000" fill="hold"/>
                                        <p:tgtEl>
                                          <p:spTgt spid="4">
                                            <p:graphicEl>
                                              <a:dgm id="{BB60A85F-3417-47A9-A32B-6F85B730F92A}"/>
                                            </p:graphicEl>
                                          </p:spTgt>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
                                            <p:graphicEl>
                                              <a:dgm id="{BB60A85F-3417-47A9-A32B-6F85B730F92A}"/>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0360980"/>
              </p:ext>
            </p:extLst>
          </p:nvPr>
        </p:nvGraphicFramePr>
        <p:xfrm>
          <a:off x="0" y="-9144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Hexagon 5"/>
          <p:cNvSpPr/>
          <p:nvPr/>
        </p:nvSpPr>
        <p:spPr>
          <a:xfrm>
            <a:off x="0" y="228600"/>
            <a:ext cx="3276600" cy="16002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i="1" dirty="0" smtClean="0">
                <a:solidFill>
                  <a:prstClr val="white"/>
                </a:solidFill>
                <a:latin typeface="+mj-lt"/>
              </a:rPr>
              <a:t>Harassment:</a:t>
            </a:r>
          </a:p>
          <a:p>
            <a:r>
              <a:rPr lang="en-US" sz="2200" i="1" dirty="0" smtClean="0">
                <a:solidFill>
                  <a:prstClr val="white"/>
                </a:solidFill>
                <a:latin typeface="+mj-lt"/>
              </a:rPr>
              <a:t>Protected Classes</a:t>
            </a:r>
            <a:endParaRPr lang="en-US" sz="2200" i="1" dirty="0">
              <a:solidFill>
                <a:prstClr val="white"/>
              </a:solidFill>
              <a:latin typeface="+mj-lt"/>
            </a:endParaRPr>
          </a:p>
        </p:txBody>
      </p:sp>
      <p:sp>
        <p:nvSpPr>
          <p:cNvPr id="2" name="TextBox 1"/>
          <p:cNvSpPr txBox="1"/>
          <p:nvPr/>
        </p:nvSpPr>
        <p:spPr>
          <a:xfrm>
            <a:off x="3291840" y="6341477"/>
            <a:ext cx="4724400" cy="338554"/>
          </a:xfrm>
          <a:prstGeom prst="rect">
            <a:avLst/>
          </a:prstGeom>
          <a:noFill/>
        </p:spPr>
        <p:txBody>
          <a:bodyPr wrap="square" rtlCol="0">
            <a:spAutoFit/>
          </a:bodyPr>
          <a:lstStyle/>
          <a:p>
            <a:pPr algn="r"/>
            <a:r>
              <a:rPr lang="en-US" sz="1600" dirty="0">
                <a:latin typeface="+mj-lt"/>
              </a:rPr>
              <a:t>Copyright © 2013 by Great Lakes Equity Center</a:t>
            </a:r>
          </a:p>
        </p:txBody>
      </p:sp>
    </p:spTree>
    <p:extLst>
      <p:ext uri="{BB962C8B-B14F-4D97-AF65-F5344CB8AC3E}">
        <p14:creationId xmlns:p14="http://schemas.microsoft.com/office/powerpoint/2010/main" val="288103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686800" cy="1066800"/>
          </a:xfrm>
        </p:spPr>
        <p:txBody>
          <a:bodyPr>
            <a:normAutofit fontScale="90000"/>
          </a:bodyPr>
          <a:lstStyle/>
          <a:p>
            <a:r>
              <a:rPr lang="en-US" dirty="0" smtClean="0"/>
              <a:t>Bullying and Harassment—</a:t>
            </a:r>
            <a:br>
              <a:rPr lang="en-US" dirty="0" smtClean="0"/>
            </a:br>
            <a:r>
              <a:rPr lang="en-US" dirty="0"/>
              <a:t> </a:t>
            </a:r>
            <a:r>
              <a:rPr lang="en-US" dirty="0" smtClean="0"/>
              <a:t>    Similarities and Differences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3816098"/>
              </p:ext>
            </p:extLst>
          </p:nvPr>
        </p:nvGraphicFramePr>
        <p:xfrm>
          <a:off x="838200" y="1981200"/>
          <a:ext cx="77724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505200" y="6434554"/>
            <a:ext cx="4495800" cy="338554"/>
          </a:xfrm>
          <a:prstGeom prst="rect">
            <a:avLst/>
          </a:prstGeom>
          <a:noFill/>
        </p:spPr>
        <p:txBody>
          <a:bodyPr wrap="square" rtlCol="0">
            <a:spAutoFit/>
          </a:bodyPr>
          <a:lstStyle/>
          <a:p>
            <a:pPr algn="r"/>
            <a:r>
              <a:rPr lang="en-US" sz="1600" dirty="0">
                <a:latin typeface="+mj-lt"/>
              </a:rPr>
              <a:t>Copyright © 2013 by Great Lakes Equity Center</a:t>
            </a:r>
          </a:p>
        </p:txBody>
      </p:sp>
    </p:spTree>
    <p:extLst>
      <p:ext uri="{BB962C8B-B14F-4D97-AF65-F5344CB8AC3E}">
        <p14:creationId xmlns:p14="http://schemas.microsoft.com/office/powerpoint/2010/main" val="196395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838200"/>
          </a:xfrm>
        </p:spPr>
        <p:txBody>
          <a:bodyPr>
            <a:normAutofit/>
          </a:bodyPr>
          <a:lstStyle/>
          <a:p>
            <a:r>
              <a:rPr lang="en-US" b="1" dirty="0" smtClean="0"/>
              <a:t>Legal Obligation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4526273"/>
              </p:ext>
            </p:extLst>
          </p:nvPr>
        </p:nvGraphicFramePr>
        <p:xfrm>
          <a:off x="381000" y="1371600"/>
          <a:ext cx="8534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352800" y="6324600"/>
            <a:ext cx="4648200" cy="338554"/>
          </a:xfrm>
          <a:prstGeom prst="rect">
            <a:avLst/>
          </a:prstGeom>
          <a:noFill/>
        </p:spPr>
        <p:txBody>
          <a:bodyPr wrap="square" rtlCol="0">
            <a:spAutoFit/>
          </a:bodyPr>
          <a:lstStyle/>
          <a:p>
            <a:pPr algn="r"/>
            <a:r>
              <a:rPr lang="en-US" sz="1600" dirty="0">
                <a:latin typeface="+mj-lt"/>
              </a:rPr>
              <a:t>Copyright © 2013 by Great Lakes Equity Center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graphicEl>
                                              <a:dgm id="{A4C431D8-175A-4A16-8B6C-E9F35D41370A}"/>
                                            </p:graphicEl>
                                          </p:spTgt>
                                        </p:tgtEl>
                                        <p:attrNameLst>
                                          <p:attrName>style.visibility</p:attrName>
                                        </p:attrNameLst>
                                      </p:cBhvr>
                                      <p:to>
                                        <p:strVal val="visible"/>
                                      </p:to>
                                    </p:set>
                                    <p:animEffect transition="in" filter="fade">
                                      <p:cBhvr>
                                        <p:cTn id="7" dur="1000"/>
                                        <p:tgtEl>
                                          <p:spTgt spid="4">
                                            <p:graphicEl>
                                              <a:dgm id="{A4C431D8-175A-4A16-8B6C-E9F35D41370A}"/>
                                            </p:graphicEl>
                                          </p:spTgt>
                                        </p:tgtEl>
                                      </p:cBhvr>
                                    </p:animEffect>
                                    <p:anim calcmode="lin" valueType="num">
                                      <p:cBhvr>
                                        <p:cTn id="8" dur="1000" fill="hold"/>
                                        <p:tgtEl>
                                          <p:spTgt spid="4">
                                            <p:graphicEl>
                                              <a:dgm id="{A4C431D8-175A-4A16-8B6C-E9F35D41370A}"/>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A4C431D8-175A-4A16-8B6C-E9F35D41370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graphicEl>
                                              <a:dgm id="{58D069B4-E596-46F6-B7E2-8147707BB846}"/>
                                            </p:graphicEl>
                                          </p:spTgt>
                                        </p:tgtEl>
                                        <p:attrNameLst>
                                          <p:attrName>style.visibility</p:attrName>
                                        </p:attrNameLst>
                                      </p:cBhvr>
                                      <p:to>
                                        <p:strVal val="visible"/>
                                      </p:to>
                                    </p:set>
                                    <p:animEffect transition="in" filter="fade">
                                      <p:cBhvr>
                                        <p:cTn id="14" dur="1000"/>
                                        <p:tgtEl>
                                          <p:spTgt spid="4">
                                            <p:graphicEl>
                                              <a:dgm id="{58D069B4-E596-46F6-B7E2-8147707BB846}"/>
                                            </p:graphicEl>
                                          </p:spTgt>
                                        </p:tgtEl>
                                      </p:cBhvr>
                                    </p:animEffect>
                                    <p:anim calcmode="lin" valueType="num">
                                      <p:cBhvr>
                                        <p:cTn id="15" dur="1000" fill="hold"/>
                                        <p:tgtEl>
                                          <p:spTgt spid="4">
                                            <p:graphicEl>
                                              <a:dgm id="{58D069B4-E596-46F6-B7E2-8147707BB846}"/>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58D069B4-E596-46F6-B7E2-8147707BB846}"/>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graphicEl>
                                              <a:dgm id="{7F4B9852-51E4-4B33-A6D6-320730C2385F}"/>
                                            </p:graphicEl>
                                          </p:spTgt>
                                        </p:tgtEl>
                                        <p:attrNameLst>
                                          <p:attrName>style.visibility</p:attrName>
                                        </p:attrNameLst>
                                      </p:cBhvr>
                                      <p:to>
                                        <p:strVal val="visible"/>
                                      </p:to>
                                    </p:set>
                                    <p:animEffect transition="in" filter="fade">
                                      <p:cBhvr>
                                        <p:cTn id="21" dur="1000"/>
                                        <p:tgtEl>
                                          <p:spTgt spid="4">
                                            <p:graphicEl>
                                              <a:dgm id="{7F4B9852-51E4-4B33-A6D6-320730C2385F}"/>
                                            </p:graphicEl>
                                          </p:spTgt>
                                        </p:tgtEl>
                                      </p:cBhvr>
                                    </p:animEffect>
                                    <p:anim calcmode="lin" valueType="num">
                                      <p:cBhvr>
                                        <p:cTn id="22" dur="1000" fill="hold"/>
                                        <p:tgtEl>
                                          <p:spTgt spid="4">
                                            <p:graphicEl>
                                              <a:dgm id="{7F4B9852-51E4-4B33-A6D6-320730C2385F}"/>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7F4B9852-51E4-4B33-A6D6-320730C2385F}"/>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graphicEl>
                                              <a:dgm id="{C3D66694-5F6B-4F00-9042-A528EAEE07AB}"/>
                                            </p:graphicEl>
                                          </p:spTgt>
                                        </p:tgtEl>
                                        <p:attrNameLst>
                                          <p:attrName>style.visibility</p:attrName>
                                        </p:attrNameLst>
                                      </p:cBhvr>
                                      <p:to>
                                        <p:strVal val="visible"/>
                                      </p:to>
                                    </p:set>
                                    <p:animEffect transition="in" filter="fade">
                                      <p:cBhvr>
                                        <p:cTn id="28" dur="1000"/>
                                        <p:tgtEl>
                                          <p:spTgt spid="4">
                                            <p:graphicEl>
                                              <a:dgm id="{C3D66694-5F6B-4F00-9042-A528EAEE07AB}"/>
                                            </p:graphicEl>
                                          </p:spTgt>
                                        </p:tgtEl>
                                      </p:cBhvr>
                                    </p:animEffect>
                                    <p:anim calcmode="lin" valueType="num">
                                      <p:cBhvr>
                                        <p:cTn id="29" dur="1000" fill="hold"/>
                                        <p:tgtEl>
                                          <p:spTgt spid="4">
                                            <p:graphicEl>
                                              <a:dgm id="{C3D66694-5F6B-4F00-9042-A528EAEE07AB}"/>
                                            </p:graphicEl>
                                          </p:spTgt>
                                        </p:tgtEl>
                                        <p:attrNameLst>
                                          <p:attrName>ppt_x</p:attrName>
                                        </p:attrNameLst>
                                      </p:cBhvr>
                                      <p:tavLst>
                                        <p:tav tm="0">
                                          <p:val>
                                            <p:strVal val="#ppt_x"/>
                                          </p:val>
                                        </p:tav>
                                        <p:tav tm="100000">
                                          <p:val>
                                            <p:strVal val="#ppt_x"/>
                                          </p:val>
                                        </p:tav>
                                      </p:tavLst>
                                    </p:anim>
                                    <p:anim calcmode="lin" valueType="num">
                                      <p:cBhvr>
                                        <p:cTn id="30" dur="1000" fill="hold"/>
                                        <p:tgtEl>
                                          <p:spTgt spid="4">
                                            <p:graphicEl>
                                              <a:dgm id="{C3D66694-5F6B-4F00-9042-A528EAEE07AB}"/>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graphicEl>
                                              <a:dgm id="{0103E21B-DB7B-4816-8FF9-11B71C8AE343}"/>
                                            </p:graphicEl>
                                          </p:spTgt>
                                        </p:tgtEl>
                                        <p:attrNameLst>
                                          <p:attrName>style.visibility</p:attrName>
                                        </p:attrNameLst>
                                      </p:cBhvr>
                                      <p:to>
                                        <p:strVal val="visible"/>
                                      </p:to>
                                    </p:set>
                                    <p:animEffect transition="in" filter="fade">
                                      <p:cBhvr>
                                        <p:cTn id="35" dur="1000"/>
                                        <p:tgtEl>
                                          <p:spTgt spid="4">
                                            <p:graphicEl>
                                              <a:dgm id="{0103E21B-DB7B-4816-8FF9-11B71C8AE343}"/>
                                            </p:graphicEl>
                                          </p:spTgt>
                                        </p:tgtEl>
                                      </p:cBhvr>
                                    </p:animEffect>
                                    <p:anim calcmode="lin" valueType="num">
                                      <p:cBhvr>
                                        <p:cTn id="36" dur="1000" fill="hold"/>
                                        <p:tgtEl>
                                          <p:spTgt spid="4">
                                            <p:graphicEl>
                                              <a:dgm id="{0103E21B-DB7B-4816-8FF9-11B71C8AE343}"/>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0103E21B-DB7B-4816-8FF9-11B71C8AE343}"/>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graphicEl>
                                              <a:dgm id="{ACAE00C6-8371-496B-A268-16B0B05B3910}"/>
                                            </p:graphicEl>
                                          </p:spTgt>
                                        </p:tgtEl>
                                        <p:attrNameLst>
                                          <p:attrName>style.visibility</p:attrName>
                                        </p:attrNameLst>
                                      </p:cBhvr>
                                      <p:to>
                                        <p:strVal val="visible"/>
                                      </p:to>
                                    </p:set>
                                    <p:animEffect transition="in" filter="fade">
                                      <p:cBhvr>
                                        <p:cTn id="42" dur="1000"/>
                                        <p:tgtEl>
                                          <p:spTgt spid="4">
                                            <p:graphicEl>
                                              <a:dgm id="{ACAE00C6-8371-496B-A268-16B0B05B3910}"/>
                                            </p:graphicEl>
                                          </p:spTgt>
                                        </p:tgtEl>
                                      </p:cBhvr>
                                    </p:animEffect>
                                    <p:anim calcmode="lin" valueType="num">
                                      <p:cBhvr>
                                        <p:cTn id="43" dur="1000" fill="hold"/>
                                        <p:tgtEl>
                                          <p:spTgt spid="4">
                                            <p:graphicEl>
                                              <a:dgm id="{ACAE00C6-8371-496B-A268-16B0B05B3910}"/>
                                            </p:graphicEl>
                                          </p:spTgt>
                                        </p:tgtEl>
                                        <p:attrNameLst>
                                          <p:attrName>ppt_x</p:attrName>
                                        </p:attrNameLst>
                                      </p:cBhvr>
                                      <p:tavLst>
                                        <p:tav tm="0">
                                          <p:val>
                                            <p:strVal val="#ppt_x"/>
                                          </p:val>
                                        </p:tav>
                                        <p:tav tm="100000">
                                          <p:val>
                                            <p:strVal val="#ppt_x"/>
                                          </p:val>
                                        </p:tav>
                                      </p:tavLst>
                                    </p:anim>
                                    <p:anim calcmode="lin" valueType="num">
                                      <p:cBhvr>
                                        <p:cTn id="44" dur="1000" fill="hold"/>
                                        <p:tgtEl>
                                          <p:spTgt spid="4">
                                            <p:graphicEl>
                                              <a:dgm id="{ACAE00C6-8371-496B-A268-16B0B05B391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7">
      <a:dk1>
        <a:srgbClr val="000000"/>
      </a:dk1>
      <a:lt1>
        <a:sysClr val="window" lastClr="FFFFFF"/>
      </a:lt1>
      <a:dk2>
        <a:srgbClr val="C7C7CA"/>
      </a:dk2>
      <a:lt2>
        <a:srgbClr val="DEDEE0"/>
      </a:lt2>
      <a:accent1>
        <a:srgbClr val="810000"/>
      </a:accent1>
      <a:accent2>
        <a:srgbClr val="810000"/>
      </a:accent2>
      <a:accent3>
        <a:srgbClr val="600000"/>
      </a:accent3>
      <a:accent4>
        <a:srgbClr val="808DA9"/>
      </a:accent4>
      <a:accent5>
        <a:srgbClr val="424E5B"/>
      </a:accent5>
      <a:accent6>
        <a:srgbClr val="AD0101"/>
      </a:accent6>
      <a:hlink>
        <a:srgbClr val="D26900"/>
      </a:hlink>
      <a:folHlink>
        <a:srgbClr val="D89243"/>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1_Urban">
  <a:themeElements>
    <a:clrScheme name="Custom 5">
      <a:dk1>
        <a:srgbClr val="A4A4A9"/>
      </a:dk1>
      <a:lt1>
        <a:sysClr val="window" lastClr="FFFFFF"/>
      </a:lt1>
      <a:dk2>
        <a:srgbClr val="C7C7CA"/>
      </a:dk2>
      <a:lt2>
        <a:srgbClr val="DEDEE0"/>
      </a:lt2>
      <a:accent1>
        <a:srgbClr val="810000"/>
      </a:accent1>
      <a:accent2>
        <a:srgbClr val="810000"/>
      </a:accent2>
      <a:accent3>
        <a:srgbClr val="600000"/>
      </a:accent3>
      <a:accent4>
        <a:srgbClr val="808DA9"/>
      </a:accent4>
      <a:accent5>
        <a:srgbClr val="424E5B"/>
      </a:accent5>
      <a:accent6>
        <a:srgbClr val="AD0101"/>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13962</TotalTime>
  <Words>6751</Words>
  <Application>Microsoft Office PowerPoint</Application>
  <PresentationFormat>On-screen Show (4:3)</PresentationFormat>
  <Paragraphs>483</Paragraphs>
  <Slides>30</Slides>
  <Notes>26</Notes>
  <HiddenSlides>0</HiddenSlides>
  <MMClips>1</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Urban</vt:lpstr>
      <vt:lpstr>1_Urban</vt:lpstr>
      <vt:lpstr>EquiLearn Focus Session One:</vt:lpstr>
      <vt:lpstr>Session Goals—Increase knowledge, understanding and capacity concerning:</vt:lpstr>
      <vt:lpstr>Dear Schoolmate…  from a Professional Perspective</vt:lpstr>
      <vt:lpstr>ANTICIPATION GUIDE—  Bullying and Harassment</vt:lpstr>
      <vt:lpstr>Bullying and Harassment Definitions, Meanings,  &amp; Conditions</vt:lpstr>
      <vt:lpstr>PowerPoint Presentation</vt:lpstr>
      <vt:lpstr>PowerPoint Presentation</vt:lpstr>
      <vt:lpstr>Bullying and Harassment—      Similarities and Differences</vt:lpstr>
      <vt:lpstr>Legal Obligation</vt:lpstr>
      <vt:lpstr>When will school districts violate civil rights laws?</vt:lpstr>
      <vt:lpstr>Which behaviors create a hostile environment ?</vt:lpstr>
      <vt:lpstr>Ethical Obligation</vt:lpstr>
      <vt:lpstr> WHAT MUST DISTRICTS DO?</vt:lpstr>
      <vt:lpstr>PowerPoint Presentation</vt:lpstr>
      <vt:lpstr>Scenario Analysis Tool</vt:lpstr>
      <vt:lpstr>Example 1</vt:lpstr>
      <vt:lpstr>Example 2</vt:lpstr>
      <vt:lpstr>Example 3</vt:lpstr>
      <vt:lpstr>Example 4</vt:lpstr>
      <vt:lpstr>Example 5</vt:lpstr>
      <vt:lpstr>Consequences of Harassment on Students and School Community</vt:lpstr>
      <vt:lpstr>Consequences of Harassment—</vt:lpstr>
      <vt:lpstr>Consequences of Harassment—</vt:lpstr>
      <vt:lpstr>Consequences of Harassment—</vt:lpstr>
      <vt:lpstr>Consequences of Harassment—</vt:lpstr>
      <vt:lpstr>  How schools foster an inclusive and nondiscriminatory educational environment for all students</vt:lpstr>
      <vt:lpstr>Best Practices for Prevention and Intervention</vt:lpstr>
      <vt:lpstr>Resources</vt:lpstr>
      <vt:lpstr>Resources</vt:lpstr>
      <vt:lpstr>PowerPoint Presentation</vt:lpstr>
    </vt:vector>
  </TitlesOfParts>
  <Company>IU School of Education at IUPUI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 Simon</dc:creator>
  <cp:lastModifiedBy>Randi Tolentino</cp:lastModifiedBy>
  <cp:revision>952</cp:revision>
  <cp:lastPrinted>2014-08-04T21:41:46Z</cp:lastPrinted>
  <dcterms:created xsi:type="dcterms:W3CDTF">2012-02-15T16:40:08Z</dcterms:created>
  <dcterms:modified xsi:type="dcterms:W3CDTF">2019-08-06T13:41:25Z</dcterms:modified>
</cp:coreProperties>
</file>